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9" r:id="rId3"/>
    <p:sldId id="290" r:id="rId4"/>
    <p:sldId id="291" r:id="rId5"/>
    <p:sldId id="293" r:id="rId6"/>
    <p:sldId id="294" r:id="rId7"/>
    <p:sldId id="295" r:id="rId8"/>
    <p:sldId id="296" r:id="rId9"/>
    <p:sldId id="287" r:id="rId10"/>
    <p:sldId id="319" r:id="rId11"/>
    <p:sldId id="298" r:id="rId12"/>
    <p:sldId id="299" r:id="rId13"/>
    <p:sldId id="300" r:id="rId14"/>
    <p:sldId id="301" r:id="rId15"/>
    <p:sldId id="302" r:id="rId16"/>
    <p:sldId id="304" r:id="rId17"/>
    <p:sldId id="316" r:id="rId18"/>
    <p:sldId id="318" r:id="rId19"/>
    <p:sldId id="307" r:id="rId20"/>
    <p:sldId id="308" r:id="rId21"/>
    <p:sldId id="310" r:id="rId22"/>
    <p:sldId id="312" r:id="rId23"/>
    <p:sldId id="311" r:id="rId24"/>
    <p:sldId id="309" r:id="rId25"/>
    <p:sldId id="317" r:id="rId26"/>
    <p:sldId id="313" r:id="rId27"/>
    <p:sldId id="314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 Andric" initials="AA" lastIdx="1" clrIdx="0">
    <p:extLst/>
  </p:cmAuthor>
  <p:cmAuthor id="2" name="Svetlana Jankovic" initials="SJ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00DAA1"/>
    <a:srgbClr val="4CC0AA"/>
    <a:srgbClr val="66FFFF"/>
    <a:srgbClr val="00CCFF"/>
    <a:srgbClr val="00589A"/>
    <a:srgbClr val="FF9999"/>
    <a:srgbClr val="005C8A"/>
    <a:srgbClr val="33CC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FAD6C56-516B-4309-9A84-50F3AF63ABD7}" type="datetimeFigureOut">
              <a:rPr lang="en-US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978CF0-A0BE-402F-83AD-CB941909F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02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C4F7C54-3A27-4EFD-AAE1-8847FC60B548}" type="datetimeFigureOut">
              <a:rPr lang="en-US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3DBEDD3-4473-4263-9199-44AFD1164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5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https://www.pexels.com/photo/woman-in-gray-tank-top-while-sitting-on-bed-3807730/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BEDD3-4473-4263-9199-44AFD116469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03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https://www.pexels.com/photo/woman-smoking-cigarette-14898900/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BEDD3-4473-4263-9199-44AFD116469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6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BEDD3-4473-4263-9199-44AFD116469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88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BEDD3-4473-4263-9199-44AFD116469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32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https://www.pexels.com/photo/person-getting-vaccinated-8488619/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BEDD3-4473-4263-9199-44AFD116469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40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https://www.pexels.com/photo/photo-of-gynecologist-sitting-near-medical-equipment-7088498/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BEDD3-4473-4263-9199-44AFD116469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69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https://www.pexels.com/photo/people-woman-sitting-technology-7089401/</a:t>
            </a:r>
            <a:endParaRPr lang="sr-Cyrl-RS" smtClean="0"/>
          </a:p>
          <a:p>
            <a:r>
              <a:rPr lang="en-US" smtClean="0"/>
              <a:t>https://www.pexels.com/photo/person-looking-through-the-microscope-5726835/</a:t>
            </a:r>
            <a:endParaRPr lang="sr-Cyrl-R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BEDD3-4473-4263-9199-44AFD116469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37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BEDD3-4473-4263-9199-44AFD116469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36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https://www.pexels.com/photo/woman-technology-computer-doctor-7089041/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BEDD3-4473-4263-9199-44AFD116469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977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BEDD3-4473-4263-9199-44AFD116469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98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https://www.pexels.com/photo/woman-suffering-from-a-stomach-pain-3807733/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BEDD3-4473-4263-9199-44AFD116469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14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r-Latn-RS" sz="12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BEDD3-4473-4263-9199-44AFD116469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https://www.pexels.com/photo/hills-under-the-cloudy-sky-12926801/</a:t>
            </a:r>
            <a:endParaRPr lang="sr-Cyrl-RS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BEDD3-4473-4263-9199-44AFD116469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69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https://pixabay.com/photos/serbia-belgrade-belgrade-port-city-5051813/</a:t>
            </a:r>
            <a:endParaRPr lang="sr-Cyrl-RS" smtClean="0"/>
          </a:p>
          <a:p>
            <a:r>
              <a:rPr lang="en-US" smtClean="0"/>
              <a:t>https://pixabay.com/photos/belgrade-serbia-river-architecture-4583965/</a:t>
            </a:r>
            <a:endParaRPr lang="sr-Cyrl-RS" smtClean="0"/>
          </a:p>
          <a:p>
            <a:r>
              <a:rPr lang="en-US" smtClean="0"/>
              <a:t>https://pixabay.com/photos/kalemegdan-belgrade-serbia-park-4569754/</a:t>
            </a:r>
            <a:endParaRPr lang="sr-Cyrl-RS" smtClean="0"/>
          </a:p>
          <a:p>
            <a:endParaRPr lang="sr-Cyrl-RS" smtClean="0"/>
          </a:p>
          <a:p>
            <a:endParaRPr lang="sr-Cyrl-R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BEDD3-4473-4263-9199-44AFD116469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51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https://pixabay.com/photos/woman-portrait-cigarette-smokey-3047865/</a:t>
            </a:r>
            <a:endParaRPr lang="sr-Cyrl-RS" smtClean="0"/>
          </a:p>
          <a:p>
            <a:r>
              <a:rPr lang="en-US" smtClean="0"/>
              <a:t>https://www.pexels.com/photo/silhouette-photo-of-man-and-woman-kissing-1600128/</a:t>
            </a:r>
            <a:endParaRPr lang="sr-Cyrl-R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BEDD3-4473-4263-9199-44AFD116469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98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BEDD3-4473-4263-9199-44AFD116469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81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BEDD3-4473-4263-9199-44AFD116469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0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BEDD3-4473-4263-9199-44AFD116469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06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55824C-7F9A-4520-9C03-4959FECF627C}" type="datetimeFigureOut">
              <a:rPr lang="en-US" smtClean="0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03E878-6DFC-4AAA-8DFB-0639B1383D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24570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66552D-7C62-47EC-B33F-814FDA523E1E}" type="datetimeFigureOut">
              <a:rPr lang="en-US" smtClean="0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0C34C-9F7F-47A9-9F35-75860F37A1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2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66552D-7C62-47EC-B33F-814FDA523E1E}" type="datetimeFigureOut">
              <a:rPr lang="en-US" smtClean="0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0C34C-9F7F-47A9-9F35-75860F37A1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22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66552D-7C62-47EC-B33F-814FDA523E1E}" type="datetimeFigureOut">
              <a:rPr lang="en-US" smtClean="0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0C34C-9F7F-47A9-9F35-75860F37A1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4862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66552D-7C62-47EC-B33F-814FDA523E1E}" type="datetimeFigureOut">
              <a:rPr lang="en-US" smtClean="0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0C34C-9F7F-47A9-9F35-75860F37A1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80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66552D-7C62-47EC-B33F-814FDA523E1E}" type="datetimeFigureOut">
              <a:rPr lang="en-US" smtClean="0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0C34C-9F7F-47A9-9F35-75860F37A1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88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66552D-7C62-47EC-B33F-814FDA523E1E}" type="datetimeFigureOut">
              <a:rPr lang="en-US" smtClean="0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0C34C-9F7F-47A9-9F35-75860F37A1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08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90658-C7C2-48F4-B9AA-E2472CB555BE}" type="datetimeFigureOut">
              <a:rPr lang="en-US" smtClean="0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6C654-B70F-449A-BB87-67566D0FDC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56628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740076-6BAA-4F5F-95F4-CC090FBD3053}" type="datetimeFigureOut">
              <a:rPr lang="en-US" smtClean="0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41468-C071-46BC-9341-DE660C38CF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9869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8928C9-99B7-4F49-B4DA-42716C68681F}" type="datetimeFigureOut">
              <a:rPr lang="en-US" smtClean="0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2BE0E-DC71-47DF-B623-A7E14D9D5F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3527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925E5A-D5F1-4E46-B807-D9F18F3BE6A8}" type="datetimeFigureOut">
              <a:rPr lang="en-US" smtClean="0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25119-5B2C-4975-AE80-0E4D935D5D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06959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E66744-65A5-4B9C-92F6-5F8223C91152}" type="datetimeFigureOut">
              <a:rPr lang="en-US" smtClean="0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29D8F-9C28-4060-AC9C-B3FB6AEDF8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0153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E0B34-DABE-4843-B1B3-E3B46D137B38}" type="datetimeFigureOut">
              <a:rPr lang="en-US" smtClean="0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5531E-37CC-4F27-8247-6948ADA1BC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9394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96FF32-9A95-406D-B438-048A52B9420C}" type="datetimeFigureOut">
              <a:rPr lang="en-US" smtClean="0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13BC2-1008-4D0A-814C-35C943356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2955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41D68E-5FCF-420F-AB3C-021ADD86ED0B}" type="datetimeFigureOut">
              <a:rPr lang="en-US" smtClean="0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FE410-CC19-49DB-A5F2-41B9AA205E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42707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54D368-7899-470A-B868-E60B75729909}" type="datetimeFigureOut">
              <a:rPr lang="en-US" smtClean="0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AB708-DDA2-47ED-9BE2-3F191F78E5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0034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EF544F-3391-44D9-B798-D6A9AB61D2FD}" type="datetimeFigureOut">
              <a:rPr lang="en-US" smtClean="0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D61F1-8EC3-4319-8052-9724C1210E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67281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C666552D-7C62-47EC-B33F-814FDA523E1E}" type="datetimeFigureOut">
              <a:rPr lang="en-US" smtClean="0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20C34C-9F7F-47A9-9F35-75860F37A1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722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  <p:sldLayoutId id="2147484150" r:id="rId12"/>
    <p:sldLayoutId id="2147484151" r:id="rId13"/>
    <p:sldLayoutId id="2147484152" r:id="rId14"/>
    <p:sldLayoutId id="2147484153" r:id="rId15"/>
    <p:sldLayoutId id="2147484154" r:id="rId16"/>
    <p:sldLayoutId id="2147484155" r:id="rId17"/>
  </p:sldLayoutIdLst>
  <p:transition>
    <p:cover/>
  </p:transition>
  <p:timing>
    <p:tnLst>
      <p:par>
        <p:cTn id="1" dur="indefinite" restart="never" nodeType="tmRoot"/>
      </p:par>
    </p:tnLst>
  </p:timing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dravlje.org.rs/" TargetMode="External"/><Relationship Id="rId2" Type="http://schemas.openxmlformats.org/officeDocument/2006/relationships/hyperlink" Target="http://www.batut.org.rs/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5125" y="1459871"/>
            <a:ext cx="6019800" cy="2426329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44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XIX </a:t>
            </a:r>
            <a:r>
              <a:rPr lang="sr-Cyrl-RS" sz="44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ЕВРОПСКА НЕДЕЉА ПРЕВЕНЦИЈЕ РАКА ГРЛИЋА МАТЕРИЦЕ</a:t>
            </a:r>
            <a:endParaRPr lang="en-US" sz="4400" b="1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Up Ribbon 2"/>
          <p:cNvSpPr/>
          <p:nvPr/>
        </p:nvSpPr>
        <p:spPr>
          <a:xfrm>
            <a:off x="2905125" y="5410200"/>
            <a:ext cx="5943600" cy="612648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2</a:t>
            </a: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0</a:t>
            </a: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-26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. </a:t>
            </a:r>
            <a:r>
              <a:rPr lang="sr-Cyrl-R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јануар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20</a:t>
            </a: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2</a:t>
            </a:r>
            <a:r>
              <a:rPr lang="sr-Latn-R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5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.</a:t>
            </a:r>
            <a:endParaRPr lang="en-US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" name="Content Placeholder 3" descr="Резултат слика за gradski zavod za javno zdravlje beograd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214511" y="50549"/>
            <a:ext cx="91440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83" y="1307909"/>
            <a:ext cx="2509389" cy="40706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274152"/>
            <a:ext cx="66294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ГЕНИТАЛНА </a:t>
            </a:r>
            <a:r>
              <a:rPr lang="sr-Cyrl-RS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ХПВ</a:t>
            </a:r>
            <a:r>
              <a:rPr lang="sr-Cyrl-R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ИНФЕКЦИЈА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18888" y="1529693"/>
            <a:ext cx="4800600" cy="4053924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r-Latn-R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sr-Cyrl-RS" sz="3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sr-Cyrl-RS" sz="3400" dirty="0" smtClean="0">
                <a:latin typeface="Calibri" pitchFamily="34" charset="0"/>
              </a:rPr>
              <a:t>учесталост међу женама узраста 20 до 25 година и до </a:t>
            </a:r>
            <a:r>
              <a:rPr lang="sr-Cyrl-RS" sz="3400" b="1" dirty="0" smtClean="0">
                <a:solidFill>
                  <a:srgbClr val="66FFFF"/>
                </a:solidFill>
                <a:latin typeface="Calibri" pitchFamily="34" charset="0"/>
              </a:rPr>
              <a:t>40%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sr-Cyrl-RS" sz="3400" b="1" dirty="0" smtClean="0">
                <a:latin typeface="Calibri" pitchFamily="34" charset="0"/>
              </a:rPr>
              <a:t>Око </a:t>
            </a:r>
            <a:r>
              <a:rPr lang="sr-Cyrl-RS" sz="3400" b="1" dirty="0" smtClean="0">
                <a:solidFill>
                  <a:srgbClr val="66FFFF"/>
                </a:solidFill>
                <a:latin typeface="Calibri" pitchFamily="34" charset="0"/>
              </a:rPr>
              <a:t>70%</a:t>
            </a:r>
            <a:r>
              <a:rPr lang="sr-Cyrl-RS" sz="3400" b="1" dirty="0" smtClean="0">
                <a:latin typeface="Calibri" pitchFamily="34" charset="0"/>
              </a:rPr>
              <a:t> људи бар једном у току живота</a:t>
            </a:r>
            <a:r>
              <a:rPr lang="sr-Latn-RS" sz="3400" b="1" dirty="0" smtClean="0">
                <a:latin typeface="Calibri" pitchFamily="34" charset="0"/>
              </a:rPr>
              <a:t> </a:t>
            </a:r>
            <a:r>
              <a:rPr lang="sr-Cyrl-RS" sz="3400" dirty="0" smtClean="0">
                <a:latin typeface="Calibri" pitchFamily="34" charset="0"/>
              </a:rPr>
              <a:t>добије </a:t>
            </a:r>
            <a:r>
              <a:rPr lang="sr-Cyrl-RS" sz="3400" dirty="0" err="1" smtClean="0">
                <a:latin typeface="Calibri" pitchFamily="34" charset="0"/>
              </a:rPr>
              <a:t>ХПВ</a:t>
            </a:r>
            <a:r>
              <a:rPr lang="sr-Cyrl-RS" sz="3400" dirty="0" smtClean="0">
                <a:latin typeface="Calibri" pitchFamily="34" charset="0"/>
              </a:rPr>
              <a:t> инфекцију</a:t>
            </a:r>
            <a:endParaRPr lang="sl-SI" sz="3400" dirty="0" smtClean="0">
              <a:latin typeface="Calibri" pitchFamily="34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sl-SI" sz="3400" b="1" dirty="0" smtClean="0">
                <a:solidFill>
                  <a:srgbClr val="66FFFF"/>
                </a:solidFill>
                <a:latin typeface="Calibri" pitchFamily="34" charset="0"/>
              </a:rPr>
              <a:t>80%</a:t>
            </a:r>
            <a:r>
              <a:rPr lang="sl-SI" sz="3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 </a:t>
            </a:r>
            <a:r>
              <a:rPr lang="sr-Cyrl-RS" sz="3400" b="1" dirty="0" err="1" smtClean="0">
                <a:latin typeface="Calibri" pitchFamily="34" charset="0"/>
              </a:rPr>
              <a:t>ХПВ</a:t>
            </a:r>
            <a:r>
              <a:rPr lang="sr-Cyrl-RS" sz="3400" b="1" dirty="0" smtClean="0">
                <a:latin typeface="Calibri" pitchFamily="34" charset="0"/>
              </a:rPr>
              <a:t> инфекција</a:t>
            </a:r>
            <a:r>
              <a:rPr lang="sl-SI" sz="3400" b="1" dirty="0" smtClean="0">
                <a:latin typeface="Calibri" pitchFamily="34" charset="0"/>
              </a:rPr>
              <a:t>:</a:t>
            </a:r>
          </a:p>
          <a:p>
            <a:pPr marL="1473454" lvl="5" indent="-274320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sr-Cyrl-RS" sz="3400" b="1" dirty="0" smtClean="0">
                <a:latin typeface="Calibri" pitchFamily="34" charset="0"/>
              </a:rPr>
              <a:t>пролазно</a:t>
            </a:r>
            <a:endParaRPr lang="sl-SI" sz="3400" b="1" dirty="0" smtClean="0">
              <a:latin typeface="Calibri" pitchFamily="34" charset="0"/>
            </a:endParaRPr>
          </a:p>
          <a:p>
            <a:pPr marL="1473454" lvl="5" indent="-274320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sr-Cyrl-RS" sz="3400" b="1" dirty="0">
                <a:latin typeface="Calibri" pitchFamily="34" charset="0"/>
              </a:rPr>
              <a:t>б</a:t>
            </a:r>
            <a:r>
              <a:rPr lang="sr-Cyrl-RS" sz="3400" b="1" dirty="0" smtClean="0">
                <a:latin typeface="Calibri" pitchFamily="34" charset="0"/>
              </a:rPr>
              <a:t>ез симптома</a:t>
            </a:r>
            <a:endParaRPr lang="sl-SI" sz="3400" b="1" dirty="0" smtClean="0">
              <a:latin typeface="Calibri" pitchFamily="34" charset="0"/>
            </a:endParaRPr>
          </a:p>
          <a:p>
            <a:pPr marL="1473454" lvl="5" indent="-274320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sr-Cyrl-RS" sz="3400" b="1" dirty="0">
                <a:latin typeface="Calibri" pitchFamily="34" charset="0"/>
              </a:rPr>
              <a:t>с</a:t>
            </a:r>
            <a:r>
              <a:rPr lang="sr-Cyrl-RS" sz="3400" b="1" dirty="0" smtClean="0">
                <a:latin typeface="Calibri" pitchFamily="34" charset="0"/>
              </a:rPr>
              <a:t>понтано се повлачи</a:t>
            </a:r>
            <a:endParaRPr lang="en-US" sz="3400" b="1" dirty="0" smtClean="0">
              <a:latin typeface="Calibri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r-Latn-R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5715000"/>
            <a:ext cx="81534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defRPr/>
            </a:pPr>
            <a:r>
              <a:rPr lang="sr-Cyrl-RS" sz="2400" b="1" dirty="0" smtClean="0">
                <a:solidFill>
                  <a:schemeClr val="bg1"/>
                </a:solidFill>
                <a:latin typeface="Calibri" pitchFamily="34" charset="0"/>
              </a:rPr>
              <a:t>Неопходан али НЕ и довољан фактор ризика за настанак рака грлића материце!</a:t>
            </a:r>
            <a:endParaRPr lang="sr-Latn-RS" sz="24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0600" y="1006473"/>
            <a:ext cx="419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sr-Latn-CS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Cyrl-R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Веома распрострањена</a:t>
            </a:r>
            <a:r>
              <a:rPr lang="sr-Latn-R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705" y="1295400"/>
            <a:ext cx="492443" cy="40202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sr-Cyrl-RS" sz="2000" smtClean="0"/>
              <a:t>Ф А К Т О Р И      Р И З И К А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609255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0">
        <p15:prstTrans prst="fallOver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86826"/>
            <a:ext cx="6477000" cy="8477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ПУШЕЊЕ ИЛИ ЗДРАВЉЕ…?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6279"/>
            <a:ext cx="6248400" cy="36576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r-Latn-R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74320" indent="-274320"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sr-Cyrl-RS" sz="2400" dirty="0">
                <a:latin typeface="Calibri" pitchFamily="34" charset="0"/>
              </a:rPr>
              <a:t>Састојци дуванског дима имају </a:t>
            </a:r>
            <a:r>
              <a:rPr lang="sr-Cyrl-RS" sz="2400" b="1" dirty="0">
                <a:solidFill>
                  <a:srgbClr val="CCFF33"/>
                </a:solidFill>
                <a:latin typeface="Calibri" pitchFamily="34" charset="0"/>
              </a:rPr>
              <a:t>директну мутагену улогу</a:t>
            </a:r>
            <a:r>
              <a:rPr lang="sr-Cyrl-RS" sz="2400" dirty="0">
                <a:solidFill>
                  <a:srgbClr val="66FFFF"/>
                </a:solidFill>
                <a:latin typeface="Calibri" pitchFamily="34" charset="0"/>
              </a:rPr>
              <a:t> </a:t>
            </a:r>
            <a:r>
              <a:rPr lang="sr-Cyrl-RS" sz="2400" dirty="0" smtClean="0">
                <a:latin typeface="Calibri" pitchFamily="34" charset="0"/>
              </a:rPr>
              <a:t>(</a:t>
            </a:r>
            <a:r>
              <a:rPr lang="sr-Cyrl-RS" sz="2400" dirty="0">
                <a:latin typeface="Calibri" pitchFamily="34" charset="0"/>
              </a:rPr>
              <a:t>оштећење ДНК епителних ћелија грлића материце и слабљење локалног имунолошког одговора</a:t>
            </a:r>
            <a:r>
              <a:rPr lang="sr-Cyrl-RS" sz="2400" dirty="0" smtClean="0">
                <a:latin typeface="Calibri" pitchFamily="34" charset="0"/>
              </a:rPr>
              <a:t>)</a:t>
            </a:r>
            <a:endParaRPr lang="sr-Latn-RS" sz="1100" dirty="0" smtClean="0">
              <a:latin typeface="Calibri" pitchFamily="34" charset="0"/>
            </a:endParaRPr>
          </a:p>
          <a:p>
            <a:pPr marL="274320" indent="-274320"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ru-RU" sz="2400" dirty="0">
                <a:latin typeface="Calibri" pitchFamily="34" charset="0"/>
                <a:cs typeface="Tahoma" pitchFamily="34" charset="0"/>
              </a:rPr>
              <a:t>Присуство никотина у слузи грлића материце  непушача указало је на </a:t>
            </a:r>
            <a:r>
              <a:rPr lang="ru-RU" sz="2400" b="1" dirty="0">
                <a:solidFill>
                  <a:srgbClr val="CCFF33"/>
                </a:solidFill>
                <a:latin typeface="Calibri" pitchFamily="34" charset="0"/>
                <a:cs typeface="Tahoma" pitchFamily="34" charset="0"/>
              </a:rPr>
              <a:t>улогу пасивног пушења</a:t>
            </a:r>
            <a:r>
              <a:rPr lang="ru-RU" sz="2400" dirty="0">
                <a:latin typeface="Calibri" pitchFamily="34" charset="0"/>
                <a:cs typeface="Tahoma" pitchFamily="34" charset="0"/>
              </a:rPr>
              <a:t> у променама на његовој слузници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5334000"/>
            <a:ext cx="8114168" cy="1107996"/>
          </a:xfrm>
          <a:prstGeom prst="rect">
            <a:avLst/>
          </a:prstGeom>
          <a:solidFill>
            <a:srgbClr val="00DAA1"/>
          </a:solidFill>
        </p:spPr>
        <p:txBody>
          <a:bodyPr wrap="square">
            <a:sp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Пушење је </a:t>
            </a:r>
            <a:r>
              <a:rPr lang="ru-RU" sz="2200" b="1" dirty="0">
                <a:solidFill>
                  <a:srgbClr val="CCFF33"/>
                </a:solidFill>
                <a:latin typeface="Calibri" pitchFamily="34" charset="0"/>
              </a:rPr>
              <a:t>једини фактор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ризика који није повезан са сексуалним понашањем, а у </a:t>
            </a:r>
            <a:r>
              <a:rPr lang="ru-RU" sz="2200" b="1" dirty="0">
                <a:solidFill>
                  <a:srgbClr val="CCFF33"/>
                </a:solidFill>
                <a:latin typeface="Calibri" pitchFamily="34" charset="0"/>
              </a:rPr>
              <a:t>чврстој је вези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са настанком премалигних промена и рака грлића материце!</a:t>
            </a:r>
            <a:endParaRPr lang="sr-Latn-RS" sz="22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676400"/>
            <a:ext cx="2133600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705" y="1295400"/>
            <a:ext cx="492443" cy="40202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sr-Cyrl-RS" sz="2000" smtClean="0"/>
              <a:t>Ф А К Т О Р И      Р И З И К А</a:t>
            </a:r>
            <a:endParaRPr lang="en-US" sz="20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1000">
        <p15:prstTrans prst="peelOff"/>
      </p:transition>
    </mc:Choice>
    <mc:Fallback xmlns="">
      <p:transition spd="slow" advClick="0" advTm="2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43439"/>
            <a:ext cx="7315200" cy="65722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sz="3400" b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СЕКСУАЛНО ПОНАШАЊЕ</a:t>
            </a:r>
            <a:endParaRPr lang="en-US" sz="34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7170" y="3555351"/>
            <a:ext cx="5486400" cy="1513774"/>
          </a:xfrm>
        </p:spPr>
        <p:txBody>
          <a:bodyPr>
            <a:noAutofit/>
          </a:bodyPr>
          <a:lstStyle/>
          <a:p>
            <a:pPr marL="274320" lvl="4" indent="-274320" eaLnBrk="1" hangingPunct="1">
              <a:lnSpc>
                <a:spcPct val="80000"/>
              </a:lnSpc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Wingdings 2"/>
              <a:buChar char=""/>
              <a:defRPr/>
            </a:pPr>
            <a:r>
              <a:rPr lang="sr-Cyrl-RS" sz="2200" b="1" dirty="0">
                <a:latin typeface="Calibri" pitchFamily="34" charset="0"/>
              </a:rPr>
              <a:t>Претходна </a:t>
            </a:r>
            <a:r>
              <a:rPr lang="sr-Cyrl-RS" sz="2200" b="1" dirty="0" err="1">
                <a:latin typeface="Calibri" pitchFamily="34" charset="0"/>
              </a:rPr>
              <a:t>ХПВ</a:t>
            </a:r>
            <a:r>
              <a:rPr lang="sr-Cyrl-RS" sz="2200" b="1" dirty="0">
                <a:latin typeface="Calibri" pitchFamily="34" charset="0"/>
              </a:rPr>
              <a:t> инфекција</a:t>
            </a:r>
            <a:r>
              <a:rPr lang="en-US" sz="2200" b="1" dirty="0">
                <a:latin typeface="Calibri" pitchFamily="34" charset="0"/>
              </a:rPr>
              <a:t>		</a:t>
            </a:r>
            <a:endParaRPr lang="sr-Latn-RS" sz="2200" b="1" dirty="0">
              <a:latin typeface="Calibri" pitchFamily="34" charset="0"/>
            </a:endParaRPr>
          </a:p>
          <a:p>
            <a:pPr marL="274320" lvl="4" indent="-274320" eaLnBrk="1" hangingPunct="1">
              <a:lnSpc>
                <a:spcPct val="80000"/>
              </a:lnSpc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Wingdings 2"/>
              <a:buChar char=""/>
              <a:defRPr/>
            </a:pPr>
            <a:r>
              <a:rPr lang="sr-Cyrl-RS" sz="2200" b="1">
                <a:latin typeface="Calibri" pitchFamily="34" charset="0"/>
              </a:rPr>
              <a:t>Друге </a:t>
            </a:r>
            <a:r>
              <a:rPr lang="sr-Cyrl-RS" sz="2200" b="1" smtClean="0">
                <a:latin typeface="Calibri" pitchFamily="34" charset="0"/>
              </a:rPr>
              <a:t>сексуално </a:t>
            </a:r>
            <a:r>
              <a:rPr lang="sr-Cyrl-RS" sz="2200" b="1" dirty="0">
                <a:latin typeface="Calibri" pitchFamily="34" charset="0"/>
              </a:rPr>
              <a:t>преносиве инфекције</a:t>
            </a:r>
            <a:endParaRPr lang="sr-Latn-RS" sz="2200" b="1" dirty="0">
              <a:latin typeface="Calibri" pitchFamily="34" charset="0"/>
            </a:endParaRPr>
          </a:p>
          <a:p>
            <a:pPr marL="274320" lvl="4" indent="-274320" eaLnBrk="1" hangingPunct="1">
              <a:lnSpc>
                <a:spcPct val="80000"/>
              </a:lnSpc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Wingdings 2"/>
              <a:buChar char=""/>
              <a:defRPr/>
            </a:pPr>
            <a:r>
              <a:rPr lang="sr-Cyrl-RS" sz="2200" b="1" dirty="0">
                <a:latin typeface="Calibri" pitchFamily="34" charset="0"/>
              </a:rPr>
              <a:t>Велики број сексуалних партнера</a:t>
            </a:r>
            <a:endParaRPr lang="sr-Latn-CS" sz="2200" b="1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0956" y="1208298"/>
            <a:ext cx="6629400" cy="794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defTabSz="457200" fontAlgn="auto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sr-Cyrl-RS" sz="2200" b="1" dirty="0">
                <a:latin typeface="Calibri" pitchFamily="34" charset="0"/>
                <a:cs typeface="+mn-cs"/>
              </a:rPr>
              <a:t>Рано ступање у сексуалне односе </a:t>
            </a:r>
            <a:r>
              <a:rPr lang="sr-Latn-RS" sz="2200" b="1" dirty="0">
                <a:latin typeface="Calibri" pitchFamily="34" charset="0"/>
                <a:cs typeface="+mn-cs"/>
              </a:rPr>
              <a:t>(</a:t>
            </a:r>
            <a:r>
              <a:rPr lang="sr-Cyrl-RS" sz="2200" b="1" dirty="0">
                <a:latin typeface="Calibri" pitchFamily="34" charset="0"/>
                <a:cs typeface="+mn-cs"/>
              </a:rPr>
              <a:t>пре</a:t>
            </a:r>
            <a:r>
              <a:rPr lang="sr-Latn-RS" sz="2200" b="1" dirty="0">
                <a:latin typeface="Calibri" pitchFamily="34" charset="0"/>
                <a:cs typeface="+mn-cs"/>
              </a:rPr>
              <a:t> 16. </a:t>
            </a:r>
            <a:r>
              <a:rPr lang="sr-Cyrl-RS" sz="2200" b="1" dirty="0">
                <a:latin typeface="Calibri" pitchFamily="34" charset="0"/>
                <a:cs typeface="+mn-cs"/>
              </a:rPr>
              <a:t>године</a:t>
            </a:r>
            <a:r>
              <a:rPr lang="sr-Latn-RS" sz="2200" b="1" dirty="0">
                <a:latin typeface="Calibri" pitchFamily="34" charset="0"/>
                <a:cs typeface="+mn-cs"/>
              </a:rPr>
              <a:t>)</a:t>
            </a:r>
          </a:p>
          <a:p>
            <a:pPr marL="274320" indent="-274320" defTabSz="457200" fontAlgn="auto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sr-Cyrl-RS" sz="2200" b="1" dirty="0">
                <a:latin typeface="Calibri" pitchFamily="34" charset="0"/>
                <a:cs typeface="+mn-cs"/>
              </a:rPr>
              <a:t>Велики број сексуалних партнера</a:t>
            </a:r>
            <a:endParaRPr lang="sr-Latn-RS" sz="2200" b="1" dirty="0">
              <a:latin typeface="Calibri" pitchFamily="34" charset="0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5257800"/>
            <a:ext cx="6858000" cy="60960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ПОЛНО ПРЕНОСИВЕ ИНФЕКЦИЈЕ</a:t>
            </a:r>
            <a:endParaRPr lang="en-US" sz="34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50956" y="2390240"/>
            <a:ext cx="6629400" cy="966548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ФАКТОРИ ВЕЗАНИ </a:t>
            </a:r>
            <a:r>
              <a:rPr lang="sr-Cyrl-RS" sz="3400" b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ЗА </a:t>
            </a:r>
            <a:r>
              <a:rPr lang="sr-Cyrl-RS" sz="3400" b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СЕКСУАЛНОГ </a:t>
            </a:r>
            <a:r>
              <a:rPr lang="sr-Cyrl-RS" sz="3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ПАРТНЕРА</a:t>
            </a:r>
            <a:endParaRPr lang="en-US" sz="34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6013204"/>
            <a:ext cx="4419600" cy="369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4" indent="-274320" defTabSz="45720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Wingdings 2"/>
              <a:buChar char=""/>
              <a:defRPr/>
            </a:pPr>
            <a:r>
              <a:rPr lang="sr-Cyrl-RS" sz="2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ahoma" pitchFamily="34" charset="0"/>
              </a:rPr>
              <a:t> </a:t>
            </a:r>
            <a:r>
              <a:rPr lang="sr-Cyrl-RS" sz="2200" b="1" dirty="0" smtClean="0">
                <a:latin typeface="Calibri" pitchFamily="34" charset="0"/>
                <a:cs typeface="+mn-cs"/>
              </a:rPr>
              <a:t>Инфекција </a:t>
            </a:r>
            <a:r>
              <a:rPr lang="sr-Cyrl-RS" sz="2200" b="1" dirty="0" err="1">
                <a:latin typeface="Calibri" pitchFamily="34" charset="0"/>
                <a:cs typeface="+mn-cs"/>
              </a:rPr>
              <a:t>Хламидијом</a:t>
            </a:r>
            <a:r>
              <a:rPr lang="sr-Cyrl-RS" sz="2200" b="1" dirty="0">
                <a:latin typeface="Calibri" pitchFamily="34" charset="0"/>
                <a:cs typeface="+mn-cs"/>
              </a:rPr>
              <a:t> и сл.</a:t>
            </a:r>
            <a:endParaRPr lang="en-US" sz="2200" b="1" dirty="0">
              <a:latin typeface="Calibri" pitchFamily="34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05" y="1295400"/>
            <a:ext cx="492443" cy="40202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sr-Cyrl-RS" sz="2000" smtClean="0"/>
              <a:t>Ф А К Т О Р И      Р И З И К А</a:t>
            </a:r>
            <a:endParaRPr lang="en-US" sz="20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430" y="224999"/>
            <a:ext cx="83820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dirty="0" smtClean="0"/>
              <a:t> </a:t>
            </a:r>
            <a:r>
              <a:rPr lang="sr-Cyrl-R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СМАЊЕН ИМУНОЛОШКИ ОДГОВОР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8186" y="882700"/>
            <a:ext cx="7010400" cy="411480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r-Latn-RS" sz="20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274320" indent="-274320" algn="ctr">
              <a:buNone/>
              <a:defRPr/>
            </a:pPr>
            <a:r>
              <a:rPr lang="ru-RU" sz="2400" b="1" dirty="0" smtClean="0">
                <a:latin typeface="Calibri" pitchFamily="34" charset="0"/>
              </a:rPr>
              <a:t>Фактор </a:t>
            </a:r>
            <a:r>
              <a:rPr lang="ru-RU" sz="2400" b="1" dirty="0">
                <a:latin typeface="Calibri" pitchFamily="34" charset="0"/>
              </a:rPr>
              <a:t>ризика за настанак ХПВ инфекције, нарочито онкогеним типовима вируса</a:t>
            </a:r>
          </a:p>
          <a:p>
            <a:pPr marL="274320" indent="-274320" algn="ctr">
              <a:buNone/>
              <a:defRPr/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274320" indent="-274320" algn="ctr">
              <a:buNone/>
              <a:defRPr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274320" indent="-274320" algn="ctr">
              <a:buNone/>
              <a:defRPr/>
            </a:pPr>
            <a:r>
              <a:rPr lang="ru-RU" sz="2400" b="1" dirty="0" smtClean="0">
                <a:latin typeface="Calibri" pitchFamily="34" charset="0"/>
              </a:rPr>
              <a:t>Погодује </a:t>
            </a:r>
            <a:r>
              <a:rPr lang="ru-R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бржем развоју </a:t>
            </a:r>
            <a:r>
              <a:rPr lang="ru-RU" sz="2400" b="1" dirty="0" smtClean="0">
                <a:latin typeface="Calibri" pitchFamily="34" charset="0"/>
              </a:rPr>
              <a:t>премалигних промена</a:t>
            </a:r>
          </a:p>
          <a:p>
            <a:pPr marL="274320" indent="-274320" algn="ctr">
              <a:buNone/>
              <a:defRPr/>
            </a:pPr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Скраћује </a:t>
            </a:r>
            <a:r>
              <a:rPr lang="ru-R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време </a:t>
            </a:r>
            <a:r>
              <a:rPr lang="ru-RU" sz="2400" b="1" dirty="0">
                <a:latin typeface="Calibri" pitchFamily="34" charset="0"/>
              </a:rPr>
              <a:t>до настанка инвазивних стадијума карцинома</a:t>
            </a:r>
            <a:endParaRPr lang="sr-Latn-RS" sz="2400" b="1" dirty="0" smtClean="0">
              <a:latin typeface="Calibri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800600" y="2514600"/>
            <a:ext cx="228600" cy="4572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5306704"/>
            <a:ext cx="729798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Код ХИВ позитивних жена чешћа је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појава              дуготрајне ХПВ инфекције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!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05" y="1295400"/>
            <a:ext cx="492443" cy="40202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sr-Cyrl-RS" sz="2000" smtClean="0"/>
              <a:t>Ф А К Т О Р И      Р И З И К А</a:t>
            </a:r>
            <a:endParaRPr lang="en-US" sz="2000"/>
          </a:p>
        </p:txBody>
      </p:sp>
      <p:sp>
        <p:nvSpPr>
          <p:cNvPr id="8" name="Down Arrow 7"/>
          <p:cNvSpPr/>
          <p:nvPr/>
        </p:nvSpPr>
        <p:spPr>
          <a:xfrm>
            <a:off x="4312920" y="2514600"/>
            <a:ext cx="228600" cy="4572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410200" y="2514600"/>
            <a:ext cx="228600" cy="4572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0">
        <p15:prstTrans prst="peelOff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8403"/>
            <a:ext cx="8305800" cy="1447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КОЈЕ СУ ЖЕНЕ У ГРУПИ ВИСОКОГ РИЗИКА?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382000" cy="5049397"/>
          </a:xfrm>
        </p:spPr>
        <p:txBody>
          <a:bodyPr>
            <a:normAutofit/>
          </a:bodyPr>
          <a:lstStyle/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Сексуални односи пре 16. године</a:t>
            </a:r>
          </a:p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Бројни сексуални партнери</a:t>
            </a:r>
          </a:p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Односи са партнером који има ХПВ инфекцију</a:t>
            </a:r>
          </a:p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Друге сексуално преносиве болести</a:t>
            </a:r>
          </a:p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Пушачи</a:t>
            </a:r>
          </a:p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Имунокомпромитоване (ХИВ позитивне, имуносупресивна терапија...)</a:t>
            </a:r>
          </a:p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Интраутерино изложене диетилстилбестролу</a:t>
            </a:r>
          </a:p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Жене које не обављају редовно превентивне гинеколошке прегледе и Папаниколау тест</a:t>
            </a:r>
          </a:p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Жене са прекомерном телесном тежином </a:t>
            </a:r>
          </a:p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 дугогодишњој терапији контрацептивима </a:t>
            </a:r>
          </a:p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Са учесталим вагиналним и инфекцијама материце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r-Latn-C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r-Latn-CS" sz="2000" dirty="0" smtClean="0"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r-Latn-CS" sz="2000" dirty="0" smtClean="0"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r-Latn-CS" sz="2000" dirty="0" smtClean="0"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r-Latn-CS" sz="2000" dirty="0" smtClean="0"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r-Latn-CS" sz="2000" dirty="0" smtClean="0"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r-Latn-CS" sz="2000" dirty="0" smtClean="0"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7000">
        <p15:prstTrans prst="peelOff"/>
      </p:transition>
    </mc:Choice>
    <mc:Fallback xmlns="">
      <p:transition spd="slow" advClick="0" advTm="2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8C6C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8C6C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4003"/>
            <a:ext cx="8235013" cy="1066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ДА ЛИ СЕ РАК ГРЛИЋА МАТЕРИЦЕ МОЖЕ СПРЕЧИТИ?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7799"/>
            <a:ext cx="7625413" cy="1143000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algn="ctr">
              <a:buNone/>
              <a:defRPr/>
            </a:pPr>
            <a:r>
              <a:rPr lang="ru-RU" sz="3200" b="1" dirty="0">
                <a:solidFill>
                  <a:schemeClr val="bg1"/>
                </a:solidFill>
                <a:latin typeface="Calibri" pitchFamily="34" charset="0"/>
              </a:rPr>
              <a:t>Рак грлића материце </a:t>
            </a:r>
            <a:r>
              <a:rPr lang="ru-RU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није наследна болест </a:t>
            </a:r>
            <a:r>
              <a:rPr lang="ru-RU" sz="3200" b="1" dirty="0">
                <a:solidFill>
                  <a:schemeClr val="bg1"/>
                </a:solidFill>
                <a:latin typeface="Calibri" pitchFamily="34" charset="0"/>
              </a:rPr>
              <a:t>и може се спречити!!!</a:t>
            </a:r>
          </a:p>
          <a:p>
            <a:pPr marL="274320" indent="-274320" algn="ctr" eaLnBrk="1" fontAlgn="auto" hangingPunct="1">
              <a:spcAft>
                <a:spcPts val="0"/>
              </a:spcAft>
              <a:buNone/>
              <a:defRPr/>
            </a:pPr>
            <a:endParaRPr lang="sr-Latn-RS" sz="32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327660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sr-Latn-RS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   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4921" y="2971800"/>
            <a:ext cx="533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sz="2800" b="1" dirty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Циљ редовних превентивних прегледа је откривање почетних промена на грлићу материце, пре него што се развије малигно обољење</a:t>
            </a:r>
            <a:r>
              <a:rPr lang="ru-RU" sz="2800" b="1" dirty="0">
                <a:solidFill>
                  <a:srgbClr val="CCFF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589" y="3276600"/>
            <a:ext cx="1495674" cy="24262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8000">
        <p15:prstTrans prst="fallOver"/>
      </p:transition>
    </mc:Choice>
    <mc:Fallback xmlns="">
      <p:transition spd="slow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143000" y="133366"/>
            <a:ext cx="7620000" cy="1295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          </a:t>
            </a:r>
            <a:r>
              <a:rPr lang="sr-Cyrl-R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ПРЕВЕНЦИЈА</a:t>
            </a:r>
            <a:r>
              <a:rPr lang="sr-Latn-RS" sz="3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sr-Latn-RS" sz="3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</a:br>
            <a:r>
              <a:rPr lang="sr-Latn-RS" sz="340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sr-Cyrl-RS" sz="340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sr-Cyrl-RS" sz="340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</a:br>
            <a:r>
              <a:rPr lang="sr-Cyrl-RS" b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ПРИМАРНА</a:t>
            </a:r>
            <a:r>
              <a:rPr lang="sr-Latn-RS" b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</a:t>
            </a:r>
            <a:r>
              <a:rPr lang="sr-Latn-RS" b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</a:t>
            </a:r>
            <a:r>
              <a:rPr lang="sr-Cyrl-RS" b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</a:t>
            </a:r>
            <a:r>
              <a:rPr lang="sr-Cyrl-RS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СЕКУНДАРНА</a:t>
            </a:r>
            <a:endParaRPr lang="en-US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800100" y="1950752"/>
            <a:ext cx="3733800" cy="4552251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sr-Cyrl-RS" sz="2200" b="1" u="sng" dirty="0" smtClean="0">
                <a:latin typeface="Calibri" pitchFamily="34" charset="0"/>
                <a:cs typeface="Calibri" panose="020F0502020204030204" pitchFamily="34" charset="0"/>
              </a:rPr>
              <a:t>Спречавање појаве болести</a:t>
            </a:r>
            <a:endParaRPr lang="sr-Latn-R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>
              <a:spcBef>
                <a:spcPts val="1200"/>
              </a:spcBef>
              <a:buFont typeface="Wingdings 2"/>
              <a:buChar char=""/>
              <a:defRPr/>
            </a:pPr>
            <a:r>
              <a:rPr lang="ru-RU" sz="2200" b="1" dirty="0">
                <a:latin typeface="Calibri" pitchFamily="34" charset="0"/>
                <a:cs typeface="Calibri" panose="020F0502020204030204" pitchFamily="34" charset="0"/>
              </a:rPr>
              <a:t>Елиминација/смањење фактора </a:t>
            </a:r>
            <a:r>
              <a:rPr lang="ru-RU" sz="2200" b="1" dirty="0" smtClean="0">
                <a:latin typeface="Calibri" pitchFamily="34" charset="0"/>
                <a:cs typeface="Calibri" panose="020F0502020204030204" pitchFamily="34" charset="0"/>
              </a:rPr>
              <a:t>ризика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marL="274320" indent="-274320">
              <a:spcBef>
                <a:spcPts val="1200"/>
              </a:spcBef>
              <a:buFont typeface="Wingdings 2"/>
              <a:buChar char=""/>
              <a:defRPr/>
            </a:pPr>
            <a:r>
              <a:rPr lang="ru-RU" sz="2200" b="1" dirty="0">
                <a:latin typeface="Calibri" pitchFamily="34" charset="0"/>
                <a:cs typeface="Calibri" panose="020F0502020204030204" pitchFamily="34" charset="0"/>
              </a:rPr>
              <a:t>Имунизација против Хуманог папилома вируса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(ХПВ вакцина)</a:t>
            </a:r>
          </a:p>
          <a:p>
            <a:pPr marL="274320" indent="-274320">
              <a:lnSpc>
                <a:spcPct val="80000"/>
              </a:lnSpc>
              <a:spcBef>
                <a:spcPts val="1200"/>
              </a:spcBef>
              <a:buFont typeface="Wingdings 2"/>
              <a:buChar char=""/>
              <a:defRPr/>
            </a:pPr>
            <a:endParaRPr lang="ru-RU" sz="2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5161862" y="1950751"/>
            <a:ext cx="3505200" cy="4552251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sr-Cyrl-RS" sz="2200" b="1" u="sng" dirty="0" smtClean="0">
                <a:latin typeface="Calibri" pitchFamily="34" charset="0"/>
              </a:rPr>
              <a:t>Рано </a:t>
            </a:r>
            <a:r>
              <a:rPr lang="sr-Cyrl-RS" sz="2200" b="1" u="sng" smtClean="0">
                <a:latin typeface="Calibri" pitchFamily="34" charset="0"/>
              </a:rPr>
              <a:t>откривање болести</a:t>
            </a:r>
            <a:endParaRPr lang="sr-Latn-RS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274320" indent="-274320"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Wingdings 2"/>
              <a:buChar char=""/>
              <a:defRPr/>
            </a:pPr>
            <a:r>
              <a:rPr lang="ru-RU" sz="2200" b="1" dirty="0">
                <a:latin typeface="Calibri" pitchFamily="34" charset="0"/>
              </a:rPr>
              <a:t>Организовање </a:t>
            </a:r>
            <a:r>
              <a:rPr lang="ru-RU" sz="2200" b="1">
                <a:latin typeface="Calibri" pitchFamily="34" charset="0"/>
              </a:rPr>
              <a:t>скрининг </a:t>
            </a:r>
            <a:r>
              <a:rPr lang="ru-RU" sz="2200" b="1" smtClean="0">
                <a:latin typeface="Calibri" pitchFamily="34" charset="0"/>
              </a:rPr>
              <a:t>програма    (Папаниколау </a:t>
            </a:r>
            <a:r>
              <a:rPr lang="ru-RU" sz="2200" b="1">
                <a:latin typeface="Calibri" pitchFamily="34" charset="0"/>
              </a:rPr>
              <a:t>тест</a:t>
            </a:r>
            <a:r>
              <a:rPr lang="ru-RU" sz="2200" b="1" smtClean="0">
                <a:latin typeface="Calibri" pitchFamily="34" charset="0"/>
              </a:rPr>
              <a:t>)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274320" indent="-274320"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Wingdings 2"/>
              <a:buChar char=""/>
              <a:defRPr/>
            </a:pPr>
            <a:r>
              <a:rPr lang="ru-RU" sz="2200" b="1">
                <a:latin typeface="Calibri" pitchFamily="34" charset="0"/>
              </a:rPr>
              <a:t>Откривање </a:t>
            </a:r>
            <a:r>
              <a:rPr lang="ru-RU" sz="2200" b="1" smtClean="0">
                <a:latin typeface="Calibri" pitchFamily="34" charset="0"/>
              </a:rPr>
              <a:t>премалигних </a:t>
            </a:r>
            <a:r>
              <a:rPr lang="ru-RU" sz="2200" b="1" dirty="0">
                <a:latin typeface="Calibri" pitchFamily="34" charset="0"/>
              </a:rPr>
              <a:t>промена и рака у раном стадијуму, пре испољавања симптома</a:t>
            </a:r>
          </a:p>
          <a:p>
            <a:pPr marL="274320" indent="-274320"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Wingdings 2"/>
              <a:buChar char=""/>
              <a:defRPr/>
            </a:pPr>
            <a:r>
              <a:rPr lang="ru-RU" sz="2200" b="1" dirty="0">
                <a:latin typeface="Calibri" pitchFamily="34" charset="0"/>
              </a:rPr>
              <a:t>Рано започињање лечења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sr-Latn-RS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sr-Latn-R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sr-Latn-RS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sr-Latn-R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r-Latn-RS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947311" y="853595"/>
            <a:ext cx="609600" cy="415419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579345" y="855858"/>
            <a:ext cx="582517" cy="415419"/>
          </a:xfrm>
          <a:prstGeom prst="straightConnector1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419600"/>
            <a:ext cx="2895600" cy="19310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4000">
        <p15:prstTrans prst="fallOver"/>
      </p:transition>
    </mc:Choice>
    <mc:Fallback xmlns="">
      <p:transition spd="slow" advClick="0" advTm="3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20580"/>
            <a:ext cx="6022848" cy="68580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ХПВ</a:t>
            </a:r>
            <a:r>
              <a:rPr lang="sr-Cyrl-R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ВАКЦИНА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3556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90589"/>
            <a:ext cx="4495800" cy="307138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457207" lvl="1" indent="0"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Активна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имунизација против  ХПВ се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препоручује: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код </a:t>
            </a:r>
            <a:r>
              <a:rPr lang="ru-RU" sz="2400" b="1" dirty="0">
                <a:solidFill>
                  <a:srgbClr val="66FFFF"/>
                </a:solidFill>
                <a:latin typeface="Calibri" panose="020F0502020204030204" pitchFamily="34" charset="0"/>
              </a:rPr>
              <a:t>деце старије од девет </a:t>
            </a:r>
            <a:r>
              <a:rPr lang="ru-RU" sz="2400" b="1" dirty="0" smtClean="0">
                <a:solidFill>
                  <a:srgbClr val="66FFFF"/>
                </a:solidFill>
                <a:latin typeface="Calibri" panose="020F0502020204030204" pitchFamily="34" charset="0"/>
              </a:rPr>
              <a:t>година</a:t>
            </a:r>
            <a:endParaRPr lang="sr-Latn-RS" sz="2400" b="1" dirty="0">
              <a:solidFill>
                <a:srgbClr val="66FFFF"/>
              </a:solidFill>
              <a:latin typeface="Calibri" panose="020F0502020204030204" pitchFamily="34" charset="0"/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првенствено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код деце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седмог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разреда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основне школе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</a:t>
            </a:r>
            <a:r>
              <a:rPr lang="ru-RU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пре </a:t>
            </a:r>
            <a:r>
              <a:rPr lang="ru-RU" sz="24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прв</a:t>
            </a:r>
            <a:r>
              <a:rPr lang="sr-Cyrl-RS" sz="24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ог</a:t>
            </a:r>
            <a:r>
              <a:rPr lang="sr-Latn-RS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сексуалног </a:t>
            </a:r>
            <a:r>
              <a:rPr lang="ru-RU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односа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 </a:t>
            </a:r>
            <a:endParaRPr lang="ru-RU" sz="24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558" name="TextBox 4"/>
          <p:cNvSpPr txBox="1">
            <a:spLocks noChangeArrowheads="1"/>
          </p:cNvSpPr>
          <p:nvPr/>
        </p:nvSpPr>
        <p:spPr bwMode="auto">
          <a:xfrm>
            <a:off x="152400" y="6601619"/>
            <a:ext cx="640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RS" sz="800" smtClean="0">
                <a:latin typeface="Calibri" pitchFamily="34" charset="0"/>
              </a:rPr>
              <a:t>Извори</a:t>
            </a:r>
            <a:r>
              <a:rPr lang="en-US" sz="800" smtClean="0">
                <a:latin typeface="Calibri" pitchFamily="34" charset="0"/>
              </a:rPr>
              <a:t>: </a:t>
            </a:r>
            <a:r>
              <a:rPr lang="ru-RU" sz="800">
                <a:latin typeface="Calibri" pitchFamily="34" charset="0"/>
              </a:rPr>
              <a:t>Правилник о имунизацији и начину заштите лековима </a:t>
            </a:r>
            <a:r>
              <a:rPr lang="en-US" sz="800" smtClean="0">
                <a:latin typeface="Calibri" pitchFamily="34" charset="0"/>
              </a:rPr>
              <a:t>„</a:t>
            </a:r>
            <a:r>
              <a:rPr lang="sr-Cyrl-RS" sz="800" dirty="0" smtClean="0">
                <a:latin typeface="Calibri" pitchFamily="34" charset="0"/>
              </a:rPr>
              <a:t>Сл. Гласник </a:t>
            </a:r>
            <a:r>
              <a:rPr lang="sr-Cyrl-RS" sz="800" dirty="0" err="1" smtClean="0">
                <a:latin typeface="Calibri" pitchFamily="34" charset="0"/>
              </a:rPr>
              <a:t>СР</a:t>
            </a:r>
            <a:r>
              <a:rPr lang="en-US" sz="800" smtClean="0">
                <a:latin typeface="Calibri" pitchFamily="34" charset="0"/>
              </a:rPr>
              <a:t>", </a:t>
            </a:r>
            <a:r>
              <a:rPr lang="sr-Cyrl-RS" sz="800" smtClean="0">
                <a:latin typeface="Calibri" pitchFamily="34" charset="0"/>
              </a:rPr>
              <a:t>бр. 66/2022, </a:t>
            </a:r>
            <a:r>
              <a:rPr lang="en-US" sz="800" smtClean="0">
                <a:latin typeface="Calibri" pitchFamily="34" charset="0"/>
                <a:hlinkClick r:id="rId2"/>
              </a:rPr>
              <a:t>www.batut.org.rs</a:t>
            </a:r>
            <a:r>
              <a:rPr lang="en-US" sz="800" smtClean="0">
                <a:latin typeface="Calibri" pitchFamily="34" charset="0"/>
              </a:rPr>
              <a:t>, </a:t>
            </a:r>
            <a:r>
              <a:rPr lang="en-US" sz="800" smtClean="0">
                <a:latin typeface="Calibri" pitchFamily="34" charset="0"/>
                <a:hlinkClick r:id="rId3"/>
              </a:rPr>
              <a:t>www.zdravlje.org.rs</a:t>
            </a:r>
            <a:endParaRPr lang="en-US" sz="800" smtClean="0">
              <a:latin typeface="Calibri" pitchFamily="34" charset="0"/>
            </a:endParaRPr>
          </a:p>
          <a:p>
            <a:endParaRPr lang="en-US" sz="800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4572000"/>
            <a:ext cx="4096694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Младе жене могу да приме вакцину до 26. а млади мушкарци до 21. године живота.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</a:t>
            </a:r>
            <a:r>
              <a:rPr lang="sr-Cyrl-R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33695" y="2514600"/>
            <a:ext cx="3351518" cy="479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chemeClr val="accent1">
                  <a:lumMod val="60000"/>
                  <a:lumOff val="40000"/>
                </a:schemeClr>
              </a:buClr>
              <a:buFont typeface="Wingdings 3" charset="2"/>
              <a:buNone/>
            </a:pPr>
            <a:endParaRPr lang="sr-Cyrl-RS" sz="28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</a:endParaRPr>
          </a:p>
          <a:p>
            <a:pPr fontAlgn="auto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sr-Cyrl-R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Бесплатна у Србији, од јуна 2022. године, за децу оба пола узраста 9-19 година </a:t>
            </a:r>
            <a:endParaRPr lang="en-US" sz="2800" b="1" dirty="0" smtClean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66316" y="1290589"/>
            <a:ext cx="3351518" cy="1701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fontAlgn="auto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sr-Cyrl-RS" sz="2800" b="1" smtClean="0">
                <a:latin typeface="Calibri" pitchFamily="34" charset="0"/>
              </a:rPr>
              <a:t>Уведена у већини земаља ЕУ, САД и Аустралији</a:t>
            </a:r>
            <a:endParaRPr lang="ru-RU" sz="2800" b="1" smtClean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</a:endParaRPr>
          </a:p>
          <a:p>
            <a:pPr marL="0" indent="0" fontAlgn="auto">
              <a:buClr>
                <a:schemeClr val="accent1">
                  <a:lumMod val="60000"/>
                  <a:lumOff val="40000"/>
                </a:schemeClr>
              </a:buClr>
              <a:buFont typeface="Wingdings 3" charset="2"/>
              <a:buNone/>
            </a:pPr>
            <a:endParaRPr lang="sr-Cyrl-RS" sz="2800" b="1" smtClean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7000">
        <p15:prstTrans prst="peelOff"/>
      </p:transition>
    </mc:Choice>
    <mc:Fallback xmlns="">
      <p:transition spd="slow" advClick="0" advTm="2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35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8190345" cy="4648200"/>
          </a:xfrm>
        </p:spPr>
        <p:txBody>
          <a:bodyPr>
            <a:normAutofit/>
          </a:bodyPr>
          <a:lstStyle/>
          <a:p>
            <a:pPr algn="ctr"/>
            <a:r>
              <a:rPr lang="sr-Cyrl-RS" b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РЕДОВНИ ГИНЕКОЛОШКИ ПРЕГЛЕДИ </a:t>
            </a:r>
            <a:r>
              <a:rPr lang="sr-Cyrl-RS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sr-Cyrl-RS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752600"/>
            <a:ext cx="4114800" cy="27432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4533900"/>
            <a:ext cx="8153400" cy="464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sr-Cyrl-RS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најбољи</a:t>
            </a:r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начин да се спречи или                         на време открије  рак грлића материце!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52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146892"/>
            <a:ext cx="8115300" cy="194768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ШТА ПОДРАЗУМЕВА ПРЕВЕНТИВНИ ГИНЕКОЛОШКИ ПРЕГЛЕД?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2438400"/>
            <a:ext cx="8001001" cy="4132506"/>
          </a:xfrm>
        </p:spPr>
        <p:txBody>
          <a:bodyPr>
            <a:normAutofit/>
          </a:bodyPr>
          <a:lstStyle/>
          <a:p>
            <a:pPr marL="274320" indent="-274320">
              <a:buFont typeface="Wingdings 2"/>
              <a:buChar char=""/>
              <a:defRPr/>
            </a:pPr>
            <a:r>
              <a:rPr lang="ru-RU" sz="2800" b="1" dirty="0">
                <a:latin typeface="Calibri" pitchFamily="34" charset="0"/>
              </a:rPr>
              <a:t>Разговор гинеколога са женом</a:t>
            </a:r>
          </a:p>
          <a:p>
            <a:pPr marL="274320" indent="-274320">
              <a:buFont typeface="Wingdings 2"/>
              <a:buChar char=""/>
              <a:defRPr/>
            </a:pPr>
            <a:r>
              <a:rPr lang="ru-RU" sz="2800" b="1" dirty="0">
                <a:latin typeface="Calibri" pitchFamily="34" charset="0"/>
              </a:rPr>
              <a:t>Бимануелни преглед</a:t>
            </a:r>
          </a:p>
          <a:p>
            <a:pPr marL="274320" indent="-274320">
              <a:buFont typeface="Wingdings 2"/>
              <a:buChar char=""/>
              <a:defRPr/>
            </a:pPr>
            <a:r>
              <a:rPr lang="ru-RU" sz="2800" b="1" dirty="0">
                <a:latin typeface="Calibri" pitchFamily="34" charset="0"/>
              </a:rPr>
              <a:t>Преглед вагиналног секрета</a:t>
            </a:r>
          </a:p>
          <a:p>
            <a:pPr marL="274320" indent="-274320">
              <a:buFont typeface="Wingdings 2"/>
              <a:buChar char=""/>
              <a:defRPr/>
            </a:pPr>
            <a:r>
              <a:rPr lang="ru-RU" sz="2800" b="1" dirty="0">
                <a:latin typeface="Calibri" pitchFamily="34" charset="0"/>
              </a:rPr>
              <a:t>Папаниколау тест</a:t>
            </a:r>
          </a:p>
          <a:p>
            <a:pPr marL="274320" indent="-274320">
              <a:buFont typeface="Wingdings 2"/>
              <a:buChar char=""/>
              <a:defRPr/>
            </a:pPr>
            <a:r>
              <a:rPr lang="ru-RU" sz="2800" b="1" dirty="0">
                <a:latin typeface="Calibri" pitchFamily="34" charset="0"/>
              </a:rPr>
              <a:t>Колпоскопски преглед</a:t>
            </a:r>
            <a:endParaRPr lang="en-US" sz="2800" b="1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094574"/>
            <a:ext cx="2971800" cy="1981200"/>
          </a:xfrm>
          <a:prstGeom prst="rect">
            <a:avLst/>
          </a:prstGeom>
        </p:spPr>
      </p:pic>
      <p:pic>
        <p:nvPicPr>
          <p:cNvPr id="1026" name="Picture 2" descr="Free Person Looking Through the Microscope Stock Pho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191" y="4504653"/>
            <a:ext cx="3516209" cy="197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6000">
        <p15:prstTrans prst="fallOver"/>
      </p:transition>
    </mc:Choice>
    <mc:Fallback xmlns="">
      <p:transition spd="slow" advClick="0" advTm="2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340" y="381000"/>
            <a:ext cx="6589199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sz="40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ahoma" pitchFamily="34" charset="0"/>
              </a:rPr>
              <a:t>ШТА ЈЕ РАК ГРЛИЋА МАТЕРИЦЕ?</a:t>
            </a:r>
            <a:endParaRPr lang="en-US" b="1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6363"/>
            <a:ext cx="4724400" cy="4038600"/>
          </a:xfrm>
        </p:spPr>
        <p:txBody>
          <a:bodyPr>
            <a:normAutofit/>
          </a:bodyPr>
          <a:lstStyle/>
          <a:p>
            <a:pPr marL="274320" indent="-274320"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sr-Cyrl-RS" sz="2200" b="1" dirty="0">
                <a:latin typeface="Calibri" pitchFamily="34" charset="0"/>
              </a:rPr>
              <a:t>Злоћудни тумор доњег дела материце који је окренут према </a:t>
            </a:r>
            <a:r>
              <a:rPr lang="sr-Cyrl-RS" sz="2200" b="1" dirty="0" smtClean="0">
                <a:latin typeface="Calibri" pitchFamily="34" charset="0"/>
              </a:rPr>
              <a:t>вагини</a:t>
            </a:r>
          </a:p>
          <a:p>
            <a:pPr marL="274320" indent="-274320"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sr-Cyrl-RS" sz="2200" b="1" dirty="0" smtClean="0">
                <a:latin typeface="Calibri" pitchFamily="34" charset="0"/>
              </a:rPr>
              <a:t>Настаје </a:t>
            </a:r>
            <a:r>
              <a:rPr lang="sr-Cyrl-RS" sz="2200" b="1" dirty="0">
                <a:latin typeface="Calibri" pitchFamily="34" charset="0"/>
              </a:rPr>
              <a:t>неконтролисаним умножавањем измењених ћелија на површини </a:t>
            </a:r>
            <a:r>
              <a:rPr lang="sr-Cyrl-RS" sz="2200" b="1" dirty="0" smtClean="0">
                <a:latin typeface="Calibri" pitchFamily="34" charset="0"/>
              </a:rPr>
              <a:t>грлића</a:t>
            </a:r>
            <a:endParaRPr lang="de-DE" sz="2200" b="1" dirty="0">
              <a:latin typeface="Calibri" pitchFamily="34" charset="0"/>
            </a:endParaRPr>
          </a:p>
          <a:p>
            <a:pPr marL="274320" indent="-274320"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sr-Cyrl-RS" sz="2200" b="1" dirty="0">
                <a:latin typeface="Calibri" pitchFamily="34" charset="0"/>
              </a:rPr>
              <a:t>Развој раних промена у малигну болест траје и до неколико </a:t>
            </a:r>
            <a:r>
              <a:rPr lang="sr-Cyrl-RS" sz="2200" b="1" dirty="0" smtClean="0">
                <a:latin typeface="Calibri" pitchFamily="34" charset="0"/>
              </a:rPr>
              <a:t>година</a:t>
            </a:r>
            <a:endParaRPr lang="en-US" sz="2400" dirty="0" smtClean="0">
              <a:solidFill>
                <a:srgbClr val="A5002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FF0000"/>
              </a:buClr>
              <a:buNone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637" y="1731679"/>
            <a:ext cx="3332300" cy="29010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1409" y="4641739"/>
            <a:ext cx="323075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800" dirty="0" smtClean="0">
                <a:latin typeface="Calibri" panose="020F0502020204030204" pitchFamily="34" charset="0"/>
              </a:rPr>
              <a:t>Извор: </a:t>
            </a:r>
            <a:r>
              <a:rPr lang="en-US" sz="800" dirty="0" smtClean="0">
                <a:latin typeface="Calibri" panose="020F0502020204030204" pitchFamily="34" charset="0"/>
              </a:rPr>
              <a:t>https</a:t>
            </a:r>
            <a:r>
              <a:rPr lang="en-US" sz="800" dirty="0">
                <a:latin typeface="Calibri" panose="020F0502020204030204" pitchFamily="34" charset="0"/>
              </a:rPr>
              <a:t>://</a:t>
            </a:r>
            <a:r>
              <a:rPr lang="en-US" sz="800" dirty="0" err="1">
                <a:latin typeface="Calibri" panose="020F0502020204030204" pitchFamily="34" charset="0"/>
              </a:rPr>
              <a:t>www.skriningsrbija.rs</a:t>
            </a:r>
            <a:r>
              <a:rPr lang="en-US" sz="800" dirty="0">
                <a:latin typeface="Calibri" panose="020F0502020204030204" pitchFamily="34" charset="0"/>
              </a:rPr>
              <a:t>/</a:t>
            </a:r>
            <a:r>
              <a:rPr lang="en-US" sz="800" dirty="0" err="1">
                <a:latin typeface="Calibri" panose="020F0502020204030204" pitchFamily="34" charset="0"/>
              </a:rPr>
              <a:t>srl</a:t>
            </a:r>
            <a:r>
              <a:rPr lang="en-US" sz="800" dirty="0">
                <a:latin typeface="Calibri" panose="020F0502020204030204" pitchFamily="34" charset="0"/>
              </a:rPr>
              <a:t>/</a:t>
            </a:r>
            <a:r>
              <a:rPr lang="en-US" sz="800" dirty="0" err="1">
                <a:latin typeface="Calibri" panose="020F0502020204030204" pitchFamily="34" charset="0"/>
              </a:rPr>
              <a:t>skrining-raka-grlica-materice</a:t>
            </a:r>
            <a:r>
              <a:rPr lang="en-US" sz="800" dirty="0">
                <a:latin typeface="Calibri" panose="020F0502020204030204" pitchFamily="34" charset="0"/>
              </a:rPr>
              <a:t>/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0" y="5794963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Најчешће се јавља између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35. и 50. године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живота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2000">
        <p15:prstTrans prst="fallOver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93" y="152400"/>
            <a:ext cx="6400800" cy="79840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sr-Cyrl-R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ШТА ЈЕ </a:t>
            </a:r>
            <a:r>
              <a:rPr lang="sr-Cyrl-R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ПАПАНИКОЛАУ</a:t>
            </a:r>
            <a:r>
              <a:rPr lang="sr-Cyrl-R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ТЕСТ?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290" y="950806"/>
            <a:ext cx="7668907" cy="17526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sr-Cyrl-R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Узимање бриса грлића материце и микроскопски преглед изгледа </a:t>
            </a:r>
            <a:r>
              <a:rPr lang="sr-Cyrl-R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ћелија</a:t>
            </a:r>
            <a:endParaRPr lang="sr-Cyrl-R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sr-Cyrl-R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Представља </a:t>
            </a:r>
            <a:r>
              <a:rPr lang="sr-Cyrl-RS" sz="2200" b="1" u="sng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најефикаснију методу </a:t>
            </a:r>
            <a:r>
              <a:rPr lang="sr-Cyrl-R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за рано откривање промена ћелија грлића материце (</a:t>
            </a:r>
            <a:r>
              <a:rPr lang="sr-Cyrl-R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скрининг</a:t>
            </a:r>
            <a:r>
              <a:rPr lang="sr-Cyrl-R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sr-Latn-RS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r-Latn-R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sr-Latn-RS" sz="20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sr-Latn-RS" sz="20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sr-Latn-RS" sz="20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sr-Latn-RS" sz="20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sr-Latn-RS" sz="20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sr-Latn-RS" sz="20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sr-Latn-RS" sz="20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sr-Latn-RS" sz="20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sr-Latn-RS" sz="20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sr-Latn-RS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r-Latn-R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r-Latn-R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8640" y="3092321"/>
            <a:ext cx="766890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None/>
              <a:defRPr/>
            </a:pPr>
            <a:r>
              <a:rPr lang="ru-RU" sz="2800" b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Међутим... </a:t>
            </a:r>
          </a:p>
          <a:p>
            <a:pPr marL="274320" indent="-274320" algn="ctr">
              <a:buNone/>
              <a:defRPr/>
            </a:pP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Ниједна дијагностичка метода није савршено </a:t>
            </a:r>
            <a:r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поуздана.</a:t>
            </a:r>
          </a:p>
          <a:p>
            <a:pPr marL="274320" indent="-274320" algn="ctr">
              <a:buNone/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Редовни 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прегледи омогућавају да промена пропуштена на једном, буде пронађена на следећем прегледу, пре него што болест узнапредује!</a:t>
            </a:r>
            <a:endParaRPr lang="sr-Latn-R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6000">
        <p15:prstTrans prst="fallOver"/>
      </p:transition>
    </mc:Choice>
    <mc:Fallback xmlns="">
      <p:transition spd="slow" advClick="0" advTm="2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3519"/>
            <a:ext cx="5791200" cy="8763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Cyrl-R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СКРИНИНГ</a:t>
            </a:r>
            <a:r>
              <a:rPr lang="sr-Cyrl-R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-ПРЕПОРУКЕ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578" y="1219200"/>
            <a:ext cx="7721732" cy="4648200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r-Latn-RS" dirty="0" smtClean="0"/>
          </a:p>
          <a:p>
            <a:pPr marL="274320" indent="-274320">
              <a:buClr>
                <a:schemeClr val="accent1">
                  <a:lumMod val="40000"/>
                  <a:lumOff val="60000"/>
                </a:schemeClr>
              </a:buClr>
              <a:buFont typeface="Wingdings 2"/>
              <a:buChar char="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Скрининг започети 3 године од почетка сексуалне активности, најкасније од 21. године живота</a:t>
            </a:r>
          </a:p>
          <a:p>
            <a:pPr marL="274320" indent="-274320">
              <a:buClr>
                <a:schemeClr val="accent1">
                  <a:lumMod val="40000"/>
                  <a:lumOff val="60000"/>
                </a:schemeClr>
              </a:buClr>
              <a:buFont typeface="Wingdings 2"/>
              <a:buChar char="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274320" indent="-274320">
              <a:buClr>
                <a:schemeClr val="accent1">
                  <a:lumMod val="40000"/>
                  <a:lumOff val="60000"/>
                </a:schemeClr>
              </a:buClr>
              <a:buFont typeface="Wingdings 2"/>
              <a:buChar char="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После 3 нормална цитолошка бриса, урађена у 3 узастопне године, периодични прегледи за жене које припадају групи ниског ризика, могу се радити ређе, на 2-3 године</a:t>
            </a:r>
          </a:p>
          <a:p>
            <a:pPr marL="274320" indent="-274320">
              <a:buClr>
                <a:schemeClr val="accent1">
                  <a:lumMod val="40000"/>
                  <a:lumOff val="60000"/>
                </a:schemeClr>
              </a:buClr>
              <a:buFont typeface="Wingdings 2"/>
              <a:buChar char="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274320" indent="-274320">
              <a:buClr>
                <a:schemeClr val="accent1">
                  <a:lumMod val="40000"/>
                  <a:lumOff val="60000"/>
                </a:schemeClr>
              </a:buClr>
              <a:buFont typeface="Wingdings 2"/>
              <a:buChar char="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Сексуално активним женама, млађим од 30 година, брис треба узимати једанпут годишње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1000">
        <p15:prstTrans prst="fallOver"/>
      </p:transition>
    </mc:Choice>
    <mc:Fallback xmlns="">
      <p:transition spd="slow" advClick="0" advTm="2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514" y="73292"/>
            <a:ext cx="7401886" cy="128805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sr-Cyrl-R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БОРБА ПРОТИВ РАКА ГРЛИЋА МАТЕРИЦЕ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382000" cy="2590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r-Latn-RS" sz="2400" b="1" i="1" dirty="0" smtClean="0">
                <a:latin typeface="Calibri" pitchFamily="34" charset="0"/>
              </a:rPr>
              <a:t>E</a:t>
            </a:r>
            <a:r>
              <a:rPr lang="sr-Latn-RS" sz="2400" i="1" dirty="0" smtClean="0">
                <a:latin typeface="Calibri" pitchFamily="34" charset="0"/>
              </a:rPr>
              <a:t>uropian </a:t>
            </a:r>
            <a:r>
              <a:rPr lang="sr-Latn-RS" sz="2400" b="1" i="1" dirty="0" smtClean="0">
                <a:latin typeface="Calibri" pitchFamily="34" charset="0"/>
              </a:rPr>
              <a:t>C</a:t>
            </a:r>
            <a:r>
              <a:rPr lang="sr-Latn-RS" sz="2400" i="1" dirty="0" smtClean="0">
                <a:latin typeface="Calibri" pitchFamily="34" charset="0"/>
              </a:rPr>
              <a:t>ervical </a:t>
            </a:r>
            <a:r>
              <a:rPr lang="sr-Latn-RS" sz="2400" b="1" i="1" dirty="0" smtClean="0">
                <a:latin typeface="Calibri" pitchFamily="34" charset="0"/>
              </a:rPr>
              <a:t>C</a:t>
            </a:r>
            <a:r>
              <a:rPr lang="sr-Latn-RS" sz="2400" i="1" dirty="0" smtClean="0">
                <a:latin typeface="Calibri" pitchFamily="34" charset="0"/>
              </a:rPr>
              <a:t>ancer </a:t>
            </a:r>
            <a:r>
              <a:rPr lang="sr-Latn-RS" sz="2400" b="1" i="1" dirty="0" smtClean="0">
                <a:latin typeface="Calibri" pitchFamily="34" charset="0"/>
              </a:rPr>
              <a:t>A</a:t>
            </a:r>
            <a:r>
              <a:rPr lang="sr-Latn-RS" sz="2400" i="1" dirty="0" smtClean="0">
                <a:latin typeface="Calibri" pitchFamily="34" charset="0"/>
              </a:rPr>
              <a:t>ssociation </a:t>
            </a:r>
            <a:r>
              <a:rPr lang="sr-Latn-RS" sz="2400" b="1" i="1" dirty="0" smtClean="0">
                <a:latin typeface="Calibri" pitchFamily="34" charset="0"/>
              </a:rPr>
              <a:t>(</a:t>
            </a:r>
            <a:r>
              <a:rPr lang="sr-Latn-RS" sz="2400" b="1" i="1" dirty="0" err="1" smtClean="0">
                <a:latin typeface="Calibri" pitchFamily="34" charset="0"/>
              </a:rPr>
              <a:t>ECCA</a:t>
            </a:r>
            <a:r>
              <a:rPr lang="sr-Latn-RS" sz="2400" b="1" i="1" dirty="0" smtClean="0">
                <a:latin typeface="Calibri" pitchFamily="34" charset="0"/>
              </a:rPr>
              <a:t>)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sr-Cyrl-RS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  <a:r>
              <a:rPr lang="sr-Latn-RS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2-</a:t>
            </a:r>
            <a:r>
              <a:rPr lang="sr-Cyrl-RS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  <a:r>
              <a:rPr lang="sr-Latn-RS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8. </a:t>
            </a:r>
            <a:r>
              <a:rPr lang="sr-Cyrl-RS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јануар</a:t>
            </a:r>
            <a:r>
              <a:rPr lang="sr-Latn-RS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202</a:t>
            </a:r>
            <a:r>
              <a:rPr lang="sr-Cyrl-RS" sz="4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</a:t>
            </a:r>
            <a:r>
              <a:rPr lang="sr-Latn-RS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r-Latn-R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XVIII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sr-Cyrl-R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Европска недеља превенције рака грлића материце</a:t>
            </a:r>
            <a:endParaRPr lang="sr-Latn-R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r-Latn-RS" sz="28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r-Latn-R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609600" y="4419600"/>
            <a:ext cx="7924800" cy="1947672"/>
          </a:xfrm>
          <a:prstGeom prst="flowChartPunchedTape">
            <a:avLst/>
          </a:prstGeom>
          <a:solidFill>
            <a:srgbClr val="4CC0AA"/>
          </a:solidFill>
          <a:ln>
            <a:solidFill>
              <a:srgbClr val="4CC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„ЗАЈЕДНО </a:t>
            </a:r>
            <a:r>
              <a:rPr lang="sr-Cyrl-R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ПРОТИВ РАКА ГРЛИЋА </a:t>
            </a:r>
            <a:r>
              <a:rPr lang="sr-Cyrl-R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МАТЕРИЦЕ!“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6000">
        <p15:prstTrans prst="fallOver"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8923"/>
            <a:ext cx="8376491" cy="114300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НАЦИОНАЛНИ ПРОГРАМ ЗА ПРЕВЕНЦИЈУ РАКА ГРЛИЋА МАТЕРИЦЕ</a:t>
            </a:r>
            <a:endParaRPr lang="en-US" sz="36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542026"/>
            <a:ext cx="6710190" cy="2666999"/>
          </a:xfrm>
        </p:spPr>
        <p:txBody>
          <a:bodyPr>
            <a:noAutofit/>
          </a:bodyPr>
          <a:lstStyle/>
          <a:p>
            <a:pPr marL="274320" indent="-274320">
              <a:lnSpc>
                <a:spcPct val="80000"/>
              </a:lnSpc>
              <a:spcBef>
                <a:spcPts val="1200"/>
              </a:spcBef>
              <a:buFont typeface="Wingdings 2"/>
              <a:buChar char=""/>
              <a:defRPr/>
            </a:pPr>
            <a:r>
              <a:rPr lang="ru-RU" sz="2200" b="1" dirty="0">
                <a:latin typeface="Calibri" pitchFamily="34" charset="0"/>
              </a:rPr>
              <a:t>Подизање свести жена о значају редовних прегледа</a:t>
            </a:r>
          </a:p>
          <a:p>
            <a:pPr marL="274320" indent="-274320">
              <a:lnSpc>
                <a:spcPct val="80000"/>
              </a:lnSpc>
              <a:spcBef>
                <a:spcPts val="1200"/>
              </a:spcBef>
              <a:buFont typeface="Wingdings 2"/>
              <a:buChar char=""/>
              <a:defRPr/>
            </a:pPr>
            <a:r>
              <a:rPr lang="ru-RU" sz="2200" b="1" dirty="0">
                <a:latin typeface="Calibri" pitchFamily="34" charset="0"/>
              </a:rPr>
              <a:t>Цитолошки преглед цервикалног бриса (Папаниколау тест)</a:t>
            </a:r>
          </a:p>
          <a:p>
            <a:pPr marL="274320" indent="-274320">
              <a:lnSpc>
                <a:spcPct val="80000"/>
              </a:lnSpc>
              <a:spcBef>
                <a:spcPts val="1200"/>
              </a:spcBef>
              <a:buFont typeface="Wingdings 2"/>
              <a:buChar char=""/>
              <a:defRPr/>
            </a:pPr>
            <a:r>
              <a:rPr lang="ru-RU" sz="2200" b="1" dirty="0">
                <a:latin typeface="Calibri" pitchFamily="34" charset="0"/>
              </a:rPr>
              <a:t>Циљна </a:t>
            </a:r>
            <a:r>
              <a:rPr lang="ru-RU" sz="2200" b="1" dirty="0" smtClean="0">
                <a:latin typeface="Calibri" pitchFamily="34" charset="0"/>
              </a:rPr>
              <a:t>популација - </a:t>
            </a:r>
            <a:r>
              <a:rPr lang="ru-RU" sz="2200" b="1" dirty="0">
                <a:latin typeface="Calibri" pitchFamily="34" charset="0"/>
              </a:rPr>
              <a:t>жене старости 25-64 година</a:t>
            </a:r>
          </a:p>
          <a:p>
            <a:pPr marL="274320" indent="-274320">
              <a:lnSpc>
                <a:spcPct val="80000"/>
              </a:lnSpc>
              <a:spcBef>
                <a:spcPts val="1200"/>
              </a:spcBef>
              <a:buFont typeface="Wingdings 2"/>
              <a:buChar char=""/>
              <a:defRPr/>
            </a:pPr>
            <a:r>
              <a:rPr lang="ru-RU" sz="2200" b="1" dirty="0">
                <a:latin typeface="Calibri" pitchFamily="34" charset="0"/>
              </a:rPr>
              <a:t>Скрининг </a:t>
            </a:r>
            <a:r>
              <a:rPr lang="ru-RU" sz="2200" b="1" dirty="0" smtClean="0">
                <a:latin typeface="Calibri" pitchFamily="34" charset="0"/>
              </a:rPr>
              <a:t>интервал - </a:t>
            </a:r>
            <a:r>
              <a:rPr lang="ru-RU" sz="2200" b="1" dirty="0">
                <a:latin typeface="Calibri" pitchFamily="34" charset="0"/>
              </a:rPr>
              <a:t>3 године</a:t>
            </a:r>
          </a:p>
          <a:p>
            <a:pPr marL="274320" indent="-274320">
              <a:lnSpc>
                <a:spcPct val="80000"/>
              </a:lnSpc>
              <a:spcBef>
                <a:spcPts val="1200"/>
              </a:spcBef>
              <a:buFont typeface="Wingdings 2"/>
              <a:buChar char=""/>
              <a:defRPr/>
            </a:pPr>
            <a:r>
              <a:rPr lang="ru-RU" sz="2200" b="1" dirty="0">
                <a:latin typeface="Calibri" pitchFamily="34" charset="0"/>
              </a:rPr>
              <a:t>Место </a:t>
            </a:r>
            <a:r>
              <a:rPr lang="ru-RU" sz="2200" b="1" dirty="0" smtClean="0">
                <a:latin typeface="Calibri" pitchFamily="34" charset="0"/>
              </a:rPr>
              <a:t>обављања - </a:t>
            </a:r>
            <a:r>
              <a:rPr lang="ru-RU" sz="2200" b="1" dirty="0">
                <a:latin typeface="Calibri" pitchFamily="34" charset="0"/>
              </a:rPr>
              <a:t>дом здравља</a:t>
            </a:r>
          </a:p>
          <a:p>
            <a:pPr marL="274320" indent="-274320">
              <a:lnSpc>
                <a:spcPct val="80000"/>
              </a:lnSpc>
              <a:spcBef>
                <a:spcPts val="1200"/>
              </a:spcBef>
              <a:buFont typeface="Wingdings 2"/>
              <a:buChar char=""/>
              <a:defRPr/>
            </a:pPr>
            <a:r>
              <a:rPr lang="ru-RU" sz="2200" b="1" dirty="0">
                <a:latin typeface="Calibri" pitchFamily="34" charset="0"/>
              </a:rPr>
              <a:t>Начин позивања- слање позива на кућну адресу</a:t>
            </a:r>
            <a:endParaRPr lang="sr-Latn-RS" sz="2200" b="1" dirty="0"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  <a:defRPr/>
            </a:pPr>
            <a:endParaRPr lang="sr-Latn-RS" sz="2200" b="1" dirty="0"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r-Latn-RS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r-Latn-RS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r-Latn-RS" sz="20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9700" name="Picture 7" descr="http://www.skriningsrbija.rs/files/Image/posteri/poster_rak_grlica_l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6801" y="1785180"/>
            <a:ext cx="203234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33400" y="4942701"/>
            <a:ext cx="8435741" cy="1015663"/>
          </a:xfrm>
          <a:prstGeom prst="rect">
            <a:avLst/>
          </a:prstGeom>
          <a:solidFill>
            <a:srgbClr val="66FFFF">
              <a:alpha val="15000"/>
            </a:srgbClr>
          </a:solidFill>
          <a:ln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latin typeface="Calibri" pitchFamily="34" charset="0"/>
              </a:rPr>
              <a:t>ЦИЉ: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latin typeface="Calibri" pitchFamily="34" charset="0"/>
              </a:rPr>
              <a:t>    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Смањење учесталости оболевања и смртности жена од рака грлића материце у Србији!!!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1276" y="6324600"/>
            <a:ext cx="7884420" cy="338554"/>
          </a:xfrm>
          <a:prstGeom prst="rect">
            <a:avLst/>
          </a:prstGeom>
          <a:ln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r>
              <a:rPr lang="sr-Cyrl-RS" sz="1600" b="1" dirty="0" smtClean="0">
                <a:latin typeface="Calibri" pitchFamily="34" charset="0"/>
              </a:rPr>
              <a:t>За више информација посетите сајт Канцеларије за </a:t>
            </a:r>
            <a:r>
              <a:rPr lang="sr-Cyrl-RS" sz="1600" b="1" dirty="0" err="1" smtClean="0">
                <a:latin typeface="Calibri" pitchFamily="34" charset="0"/>
              </a:rPr>
              <a:t>скрининг</a:t>
            </a:r>
            <a:r>
              <a:rPr lang="sr-Cyrl-RS" sz="1600" b="1" dirty="0" smtClean="0">
                <a:latin typeface="Calibri" pitchFamily="34" charset="0"/>
              </a:rPr>
              <a:t> </a:t>
            </a:r>
            <a:r>
              <a:rPr lang="sr-Latn-RS" sz="1600" b="1" u="sng" dirty="0" err="1" smtClean="0">
                <a:latin typeface="Calibri" pitchFamily="34" charset="0"/>
              </a:rPr>
              <a:t>www.skriningsrbija.rs</a:t>
            </a:r>
            <a:endParaRPr lang="en-US" sz="1600" b="1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2000">
        <p15:prstTrans prst="peelOff"/>
      </p:transition>
    </mc:Choice>
    <mc:Fallback xmlns="">
      <p:transition spd="slow" advClick="0" advTm="3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70866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ИМАЈТЕ НА УМУ ДА…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10540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r-Latn-RS" sz="2400" dirty="0" smtClean="0">
                <a:latin typeface="Calibri" pitchFamily="34" charset="0"/>
              </a:rPr>
              <a:t>...</a:t>
            </a:r>
            <a:r>
              <a:rPr lang="sr-Cyrl-RS" sz="2400" dirty="0" smtClean="0">
                <a:latin typeface="Calibri" pitchFamily="34" charset="0"/>
              </a:rPr>
              <a:t>да је превентивни преглед </a:t>
            </a:r>
            <a:r>
              <a:rPr lang="sr-Cyrl-R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доступан</a:t>
            </a:r>
            <a:r>
              <a:rPr lang="sr-Cyrl-R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 </a:t>
            </a:r>
            <a:r>
              <a:rPr lang="sr-Cyrl-RS" sz="2400" dirty="0" smtClean="0">
                <a:latin typeface="Calibri" pitchFamily="34" charset="0"/>
              </a:rPr>
              <a:t>свакој жени!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r-Cyrl-RS" sz="2400" dirty="0" smtClean="0">
                <a:latin typeface="Calibri" pitchFamily="34" charset="0"/>
              </a:rPr>
              <a:t>...се обавља код вашег гинеколога </a:t>
            </a:r>
            <a:r>
              <a:rPr lang="sr-Cyrl-R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у дому здравља!</a:t>
            </a:r>
            <a:endParaRPr lang="sr-Latn-RS" dirty="0" smtClean="0">
              <a:solidFill>
                <a:schemeClr val="accent1">
                  <a:lumMod val="40000"/>
                  <a:lumOff val="60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r-Latn-R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sr-Cyrl-R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Бесплатан је!</a:t>
            </a:r>
            <a:endParaRPr lang="sr-Latn-RS" dirty="0" smtClean="0">
              <a:solidFill>
                <a:schemeClr val="accent1">
                  <a:lumMod val="40000"/>
                  <a:lumOff val="60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r-Latn-R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sr-Cyrl-R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Безболан!</a:t>
            </a:r>
            <a:endParaRPr lang="en-US" dirty="0" smtClean="0">
              <a:solidFill>
                <a:schemeClr val="accent1">
                  <a:lumMod val="40000"/>
                  <a:lumOff val="60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r-Latn-RS" dirty="0" smtClean="0">
                <a:latin typeface="Calibri" pitchFamily="34" charset="0"/>
              </a:rPr>
              <a:t> </a:t>
            </a:r>
            <a:r>
              <a:rPr lang="sr-Cyrl-RS" sz="2400" dirty="0" smtClean="0">
                <a:latin typeface="Calibri" pitchFamily="34" charset="0"/>
              </a:rPr>
              <a:t>Потпуно </a:t>
            </a:r>
            <a:r>
              <a:rPr lang="sr-Cyrl-R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нешкодљив!</a:t>
            </a:r>
            <a:endParaRPr lang="sr-Latn-RS" b="1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r-Latn-R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971800"/>
            <a:ext cx="2336800" cy="3505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5000">
        <p15:prstTrans prst="fallOver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114300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sr-Cyrl-RS" b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СМАЊИТЕ </a:t>
            </a:r>
            <a:r>
              <a:rPr lang="sr-Cyrl-R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РИЗИК!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01000" cy="5256487"/>
          </a:xfrm>
        </p:spPr>
        <p:txBody>
          <a:bodyPr/>
          <a:lstStyle/>
          <a:p>
            <a:pPr marL="274320" indent="-274320" algn="just">
              <a:lnSpc>
                <a:spcPct val="90000"/>
              </a:lnSpc>
              <a:spcBef>
                <a:spcPts val="1200"/>
              </a:spcBef>
              <a:buFont typeface="Wingdings 2"/>
              <a:buChar char=""/>
              <a:defRPr/>
            </a:pPr>
            <a:r>
              <a:rPr lang="ru-RU" sz="2200" dirty="0">
                <a:latin typeface="Calibri" pitchFamily="34" charset="0"/>
              </a:rPr>
              <a:t>Идите на редовне лекарске прегледе и контроле!</a:t>
            </a:r>
          </a:p>
          <a:p>
            <a:pPr marL="274320" indent="-274320" algn="just">
              <a:lnSpc>
                <a:spcPct val="90000"/>
              </a:lnSpc>
              <a:spcBef>
                <a:spcPts val="1200"/>
              </a:spcBef>
              <a:buFont typeface="Wingdings 2"/>
              <a:buChar char=""/>
              <a:defRPr/>
            </a:pPr>
            <a:r>
              <a:rPr lang="ru-RU" sz="2200" dirty="0">
                <a:latin typeface="Calibri" pitchFamily="34" charset="0"/>
              </a:rPr>
              <a:t>Немојте тражити изговоре да избегавате скрининг!</a:t>
            </a:r>
          </a:p>
          <a:p>
            <a:pPr marL="274320" indent="-274320" algn="just">
              <a:lnSpc>
                <a:spcPct val="90000"/>
              </a:lnSpc>
              <a:spcBef>
                <a:spcPts val="1200"/>
              </a:spcBef>
              <a:buFont typeface="Wingdings 2"/>
              <a:buChar char=""/>
              <a:defRPr/>
            </a:pPr>
            <a:r>
              <a:rPr lang="ru-RU" sz="2200" dirty="0">
                <a:latin typeface="Calibri" pitchFamily="34" charset="0"/>
              </a:rPr>
              <a:t>Упознајте се са симптомима </a:t>
            </a:r>
            <a:r>
              <a:rPr lang="ru-RU" sz="2200" dirty="0" smtClean="0">
                <a:latin typeface="Calibri" pitchFamily="34" charset="0"/>
              </a:rPr>
              <a:t>рака </a:t>
            </a:r>
            <a:r>
              <a:rPr lang="ru-RU" sz="2200" smtClean="0">
                <a:latin typeface="Calibri" pitchFamily="34" charset="0"/>
              </a:rPr>
              <a:t>грлића материце и </a:t>
            </a:r>
            <a:r>
              <a:rPr lang="ru-RU" sz="2200" dirty="0">
                <a:latin typeface="Calibri" pitchFamily="34" charset="0"/>
              </a:rPr>
              <a:t>потражите помоћ уколико </a:t>
            </a:r>
            <a:r>
              <a:rPr lang="ru-RU" sz="2200">
                <a:latin typeface="Calibri" pitchFamily="34" charset="0"/>
              </a:rPr>
              <a:t>препознате </a:t>
            </a:r>
            <a:r>
              <a:rPr lang="ru-RU" sz="2200" smtClean="0">
                <a:latin typeface="Calibri" pitchFamily="34" charset="0"/>
              </a:rPr>
              <a:t>неки од њих! </a:t>
            </a:r>
            <a:endParaRPr lang="ru-RU" sz="2200" dirty="0">
              <a:latin typeface="Calibri" pitchFamily="34" charset="0"/>
            </a:endParaRPr>
          </a:p>
          <a:p>
            <a:pPr marL="274320" indent="-274320" algn="just">
              <a:lnSpc>
                <a:spcPct val="90000"/>
              </a:lnSpc>
              <a:spcBef>
                <a:spcPts val="1200"/>
              </a:spcBef>
              <a:buFont typeface="Wingdings 2"/>
              <a:buChar char=""/>
              <a:defRPr/>
            </a:pPr>
            <a:r>
              <a:rPr lang="ru-RU" sz="2200" dirty="0">
                <a:latin typeface="Calibri" pitchFamily="34" charset="0"/>
              </a:rPr>
              <a:t>Вакцинишите се</a:t>
            </a:r>
            <a:r>
              <a:rPr lang="ru-RU" sz="2200" b="1" dirty="0">
                <a:latin typeface="Calibri" panose="020F0502020204030204" pitchFamily="34" charset="0"/>
              </a:rPr>
              <a:t>! </a:t>
            </a:r>
          </a:p>
          <a:p>
            <a:pPr>
              <a:buNone/>
            </a:pPr>
            <a:endParaRPr lang="sr-Latn-R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93464" y="5489314"/>
            <a:ext cx="8004672" cy="11387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ИНФОРМИШИТЕ СЕ! </a:t>
            </a:r>
            <a:endParaRPr lang="sr-Cyrl-R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endParaRPr lang="sr-Cyrl-R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sr-Cyrl-R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Што више знате, моћи ћете да потражите помоћ на </a:t>
            </a:r>
            <a:r>
              <a:rPr lang="sr-Cyrl-R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правом месту, </a:t>
            </a:r>
            <a:r>
              <a:rPr lang="sr-Cyrl-R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у право време!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116258"/>
            <a:ext cx="3276600" cy="218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0">
        <p15:prstTrans prst="peelOff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62484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АКО ВЕЋ ЗНАТЕ</a:t>
            </a:r>
            <a:r>
              <a:rPr lang="sr-Latn-R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...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1747" name="Content Placeholder 3"/>
          <p:cNvSpPr>
            <a:spLocks noGrp="1"/>
          </p:cNvSpPr>
          <p:nvPr>
            <p:ph idx="1"/>
          </p:nvPr>
        </p:nvSpPr>
        <p:spPr>
          <a:xfrm>
            <a:off x="707136" y="1397305"/>
            <a:ext cx="7620000" cy="165528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>
                <a:latin typeface="Calibri" panose="020F0502020204030204" pitchFamily="34" charset="0"/>
              </a:rPr>
              <a:t>Да добри скрининг програми могу спречити и до 80% случајева рака грлића </a:t>
            </a:r>
            <a:r>
              <a:rPr lang="ru-RU" sz="2800" b="1">
                <a:latin typeface="Calibri" panose="020F0502020204030204" pitchFamily="34" charset="0"/>
              </a:rPr>
              <a:t>материце </a:t>
            </a:r>
            <a:r>
              <a:rPr lang="ru-RU" sz="2800" b="1" smtClean="0">
                <a:latin typeface="Calibri" panose="020F0502020204030204" pitchFamily="34" charset="0"/>
              </a:rPr>
              <a:t>пошто се </a:t>
            </a:r>
            <a:r>
              <a:rPr lang="ru-RU" sz="2800" b="1" dirty="0">
                <a:latin typeface="Calibri" panose="020F0502020204030204" pitchFamily="34" charset="0"/>
              </a:rPr>
              <a:t>промене открију у фази када болест није узнапредовала</a:t>
            </a:r>
            <a:r>
              <a:rPr lang="ru-RU" sz="2800" b="1" dirty="0" smtClean="0">
                <a:latin typeface="Calibri" panose="020F0502020204030204" pitchFamily="34" charset="0"/>
              </a:rPr>
              <a:t>...</a:t>
            </a:r>
            <a:endParaRPr lang="ru-RU" sz="2800" b="1" dirty="0"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409950"/>
            <a:ext cx="2023872" cy="32830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fallOve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7013448" cy="762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ШТА ВАС СПРЕЧАВА…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4495800" cy="4495800"/>
          </a:xfrm>
        </p:spPr>
        <p:txBody>
          <a:bodyPr>
            <a:normAutofit/>
          </a:bodyPr>
          <a:lstStyle/>
          <a:p>
            <a:pPr marL="274320" indent="-274320" algn="ctr">
              <a:buNone/>
              <a:defRPr/>
            </a:pPr>
            <a:r>
              <a:rPr lang="sr-Latn-RS" i="1" dirty="0" smtClean="0"/>
              <a:t>   </a:t>
            </a:r>
            <a:r>
              <a:rPr lang="sr-Latn-R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...</a:t>
            </a:r>
            <a:r>
              <a:rPr lang="ru-RU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да </a:t>
            </a:r>
            <a:r>
              <a:rPr lang="ru-RU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приуштите себи „луксуз“ и у току године одвојите макар </a:t>
            </a:r>
            <a:endParaRPr lang="ru-RU" sz="32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</a:endParaRPr>
          </a:p>
          <a:p>
            <a:pPr marL="274320" indent="-274320" algn="ctr">
              <a:buNone/>
              <a:defRPr/>
            </a:pPr>
            <a:r>
              <a:rPr lang="sr-Cyrl-R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ЈЕДАН ДАН ЗА ЗДРАВЉЕ И </a:t>
            </a:r>
            <a:r>
              <a:rPr lang="sr-Cyrl-RS" sz="40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ВАШУ </a:t>
            </a:r>
            <a:r>
              <a:rPr lang="sr-Cyrl-RS" sz="40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БУДУЋНОСТ!</a:t>
            </a:r>
            <a:endParaRPr lang="en-US" sz="4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563" y="1981200"/>
            <a:ext cx="3200400" cy="213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drap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285" y="152400"/>
            <a:ext cx="8153400" cy="135261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УПОЗОРАВАЈУЋИ ЗНАЦИ И </a:t>
            </a:r>
            <a:r>
              <a:rPr lang="sr-Cyrl-RS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СИМПТОМИ…</a:t>
            </a:r>
            <a:endParaRPr lang="en-US" b="1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972050" cy="464820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крварење у току и након сексуалног односа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крварење између две менструације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sr-Cyrl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</a:t>
            </a:r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родужено менструално крварење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sr-Cyrl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</a:t>
            </a:r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рварење након менопаузе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sr-Cyrl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</a:t>
            </a:r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ојачани вагинални секрет и поред примењене терапије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поновљене ранице или оштећења слузокоже грлића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"/>
              <a:defRPr/>
            </a:pPr>
            <a:r>
              <a:rPr lang="sr-Cyrl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</a:t>
            </a:r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ол у крстима или нози, отицање ногу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2590800"/>
            <a:ext cx="3314700" cy="2209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20000">
        <p15:prstTrans prst="fallOver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312602"/>
            <a:ext cx="6934200" cy="83544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ТРЕБА ДА ЗНАТЕ ДА…</a:t>
            </a:r>
            <a:endParaRPr lang="en-US" b="1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192" y="1600200"/>
            <a:ext cx="7543800" cy="472440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r-Cyrl-RS" sz="2800" b="1" dirty="0">
                <a:latin typeface="Calibri" pitchFamily="34" charset="0"/>
              </a:rPr>
              <a:t>У</a:t>
            </a:r>
            <a:r>
              <a:rPr lang="sr-Cyrl-RS" sz="2800" b="1" dirty="0" smtClean="0">
                <a:latin typeface="Calibri" pitchFamily="34" charset="0"/>
              </a:rPr>
              <a:t> раним </a:t>
            </a:r>
            <a:r>
              <a:rPr lang="sr-Cyrl-RS" sz="2800" b="1" dirty="0" err="1" smtClean="0">
                <a:latin typeface="Calibri" pitchFamily="34" charset="0"/>
              </a:rPr>
              <a:t>премалигним</a:t>
            </a:r>
            <a:r>
              <a:rPr lang="sr-Cyrl-RS" sz="2800" b="1" dirty="0" smtClean="0">
                <a:latin typeface="Calibri" pitchFamily="34" charset="0"/>
              </a:rPr>
              <a:t> стадијумима болести, </a:t>
            </a:r>
            <a:r>
              <a:rPr lang="sr-Cyrl-R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најчешће нема никаквих симптома</a:t>
            </a:r>
            <a:r>
              <a:rPr lang="sr-Cyrl-RS" sz="2800" b="1" dirty="0" smtClean="0">
                <a:latin typeface="Calibri" pitchFamily="34" charset="0"/>
              </a:rPr>
              <a:t>, а уколико постоје, благи су и </a:t>
            </a:r>
            <a:r>
              <a:rPr lang="sr-Cyrl-RS" sz="2800" b="1" dirty="0" err="1" smtClean="0">
                <a:latin typeface="Calibri" pitchFamily="34" charset="0"/>
              </a:rPr>
              <a:t>неспецифични</a:t>
            </a:r>
            <a:endParaRPr lang="sr-Cyrl-RS" sz="2800" b="1" dirty="0" smtClean="0">
              <a:latin typeface="Calibri" pitchFamily="34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r-Cyrl-RS" sz="28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r-Cyrl-RS" sz="2800" b="1" dirty="0" smtClean="0">
                <a:latin typeface="Calibri" pitchFamily="34" charset="0"/>
              </a:rPr>
              <a:t>Редовни гинеколошки прегледи омогућавају откривање почетних промена и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r-Cyrl-RS" sz="28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r-Cyrl-RS" sz="2800" b="1" dirty="0" smtClean="0">
                <a:latin typeface="Calibri" pitchFamily="34" charset="0"/>
              </a:rPr>
              <a:t>Лакше и успешније лечење!</a:t>
            </a:r>
            <a:endParaRPr lang="sr-Cyrl-RS" sz="2800" b="1" dirty="0">
              <a:latin typeface="Calibri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432453" y="3048000"/>
            <a:ext cx="304800" cy="59032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9999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419600" y="4572000"/>
            <a:ext cx="304800" cy="59032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5000">
        <p15:prstTrans prst="fallOve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165" y="239871"/>
            <a:ext cx="4953000" cy="93937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b="1" smtClean="0">
                <a:solidFill>
                  <a:schemeClr val="tx1"/>
                </a:solidFill>
                <a:latin typeface="Calibri" pitchFamily="34" charset="0"/>
              </a:rPr>
              <a:t>      </a:t>
            </a:r>
            <a:r>
              <a:rPr lang="sr-Cyrl-RS" b="1" smtClean="0">
                <a:solidFill>
                  <a:srgbClr val="FF9999"/>
                </a:solidFill>
                <a:latin typeface="Calibri" pitchFamily="34" charset="0"/>
              </a:rPr>
              <a:t> СРБИЈА…</a:t>
            </a:r>
            <a:endParaRPr lang="en-US" b="1" dirty="0">
              <a:solidFill>
                <a:srgbClr val="FF9999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447800"/>
            <a:ext cx="8302625" cy="5333999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 algn="ctr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sr-Latn-RS" sz="2400" b="1" u="sng" dirty="0">
                <a:latin typeface="Calibri" pitchFamily="34" charset="0"/>
              </a:rPr>
              <a:t>3</a:t>
            </a:r>
            <a:r>
              <a:rPr lang="sr-Cyrl-RS" sz="2400" b="1" u="sng" dirty="0" smtClean="0">
                <a:latin typeface="Calibri" pitchFamily="34" charset="0"/>
              </a:rPr>
              <a:t>. МЕСТО У ЕВРОПИ                                                                                                  </a:t>
            </a:r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по </a:t>
            </a:r>
            <a:r>
              <a:rPr lang="ru-R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учесталости оболевања и умирања од рака грлића </a:t>
            </a:r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материце</a:t>
            </a:r>
            <a:endParaRPr lang="sr-Latn-RS" sz="2400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sr-Cyrl-RS" b="1" dirty="0" smtClean="0">
                <a:latin typeface="Calibri" pitchFamily="34" charset="0"/>
              </a:rPr>
              <a:t>	</a:t>
            </a:r>
            <a:r>
              <a:rPr lang="sr-Cyrl-RS" sz="2400" b="1" dirty="0" smtClean="0">
                <a:latin typeface="Calibri" pitchFamily="34" charset="0"/>
              </a:rPr>
              <a:t>Сваке године:</a:t>
            </a:r>
            <a:endParaRPr lang="en-US" sz="2400" b="1" dirty="0" smtClean="0">
              <a:latin typeface="Calibri" pitchFamily="34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sr-Cyrl-RS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о</a:t>
            </a:r>
            <a:r>
              <a:rPr lang="sr-Cyrl-R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ко 1000 новооболелих </a:t>
            </a:r>
            <a:endParaRPr lang="sr-Cyrl-RS" sz="2400" b="1" dirty="0">
              <a:solidFill>
                <a:schemeClr val="accent1">
                  <a:lumMod val="40000"/>
                  <a:lumOff val="60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sr-Cyrl-R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 2/3 у одмаклој фази</a:t>
            </a:r>
            <a:endParaRPr lang="en-US" sz="2400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sr-Cyrl-R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око 500 смртних исхода</a:t>
            </a:r>
            <a:endParaRPr lang="sr-Latn-RS" sz="2400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sr-Cyrl-RS" sz="2400" b="1" dirty="0" smtClean="0">
                <a:latin typeface="Calibri" pitchFamily="34" charset="0"/>
              </a:rPr>
              <a:t>	У женској популацији:</a:t>
            </a:r>
            <a:endParaRPr lang="en-US" sz="2400" b="1" dirty="0" smtClean="0">
              <a:latin typeface="Calibri" pitchFamily="34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r-Cyrl-R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Други</a:t>
            </a:r>
            <a:r>
              <a:rPr lang="sr-Cyrl-RS" sz="2400" b="1" dirty="0" smtClean="0">
                <a:latin typeface="Calibri" pitchFamily="34" charset="0"/>
              </a:rPr>
              <a:t> водећи узрок обољевања</a:t>
            </a:r>
            <a:endParaRPr lang="sr-Latn-RS" sz="2400" b="1" dirty="0" smtClean="0">
              <a:latin typeface="Calibri" pitchFamily="34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r-Cyrl-R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Четврти</a:t>
            </a:r>
            <a:r>
              <a:rPr lang="sr-Cyrl-RS" sz="2400" b="1" dirty="0" smtClean="0">
                <a:latin typeface="Calibri" pitchFamily="34" charset="0"/>
              </a:rPr>
              <a:t> узрок умирања од рака</a:t>
            </a:r>
            <a:endParaRPr lang="sr-Latn-RS" sz="2400" b="1" dirty="0" smtClean="0"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en-US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1268" name="Rectangle 11"/>
          <p:cNvSpPr>
            <a:spLocks noChangeArrowheads="1"/>
          </p:cNvSpPr>
          <p:nvPr/>
        </p:nvSpPr>
        <p:spPr bwMode="auto">
          <a:xfrm>
            <a:off x="5638800" y="6383567"/>
            <a:ext cx="5113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000" dirty="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  <a:p>
            <a:r>
              <a:rPr lang="sr-Cyrl-RS" sz="900" dirty="0" smtClean="0">
                <a:latin typeface="Calibri" pitchFamily="34" charset="0"/>
                <a:ea typeface="MS PGothic" pitchFamily="34" charset="-128"/>
              </a:rPr>
              <a:t>Извор:</a:t>
            </a:r>
            <a:r>
              <a:rPr lang="sr-Cyrl-RS" sz="900" dirty="0">
                <a:latin typeface="Calibri" pitchFamily="34" charset="0"/>
                <a:ea typeface="MS PGothic" pitchFamily="34" charset="-128"/>
              </a:rPr>
              <a:t> </a:t>
            </a:r>
            <a:r>
              <a:rPr lang="en-US" sz="900" dirty="0" smtClean="0">
                <a:latin typeface="Calibri" pitchFamily="34" charset="0"/>
                <a:ea typeface="MS PGothic" pitchFamily="34" charset="-128"/>
              </a:rPr>
              <a:t>http://</a:t>
            </a:r>
            <a:r>
              <a:rPr lang="en-US" sz="900" dirty="0" err="1" smtClean="0">
                <a:latin typeface="Calibri" pitchFamily="34" charset="0"/>
                <a:ea typeface="MS PGothic" pitchFamily="34" charset="-128"/>
              </a:rPr>
              <a:t>www.skriningsrbija.rs</a:t>
            </a:r>
            <a:r>
              <a:rPr lang="en-US" sz="900" dirty="0" smtClean="0">
                <a:latin typeface="Calibri" pitchFamily="34" charset="0"/>
                <a:ea typeface="MS PGothic" pitchFamily="34" charset="-128"/>
              </a:rPr>
              <a:t>/</a:t>
            </a:r>
            <a:r>
              <a:rPr lang="en-US" sz="900" dirty="0" err="1" smtClean="0">
                <a:latin typeface="Calibri" pitchFamily="34" charset="0"/>
                <a:ea typeface="MS PGothic" pitchFamily="34" charset="-128"/>
              </a:rPr>
              <a:t>srl</a:t>
            </a:r>
            <a:r>
              <a:rPr lang="en-US" sz="900" dirty="0" smtClean="0">
                <a:latin typeface="Calibri" pitchFamily="34" charset="0"/>
                <a:ea typeface="MS PGothic" pitchFamily="34" charset="-128"/>
              </a:rPr>
              <a:t>/</a:t>
            </a:r>
            <a:r>
              <a:rPr lang="en-US" sz="900" dirty="0" err="1" smtClean="0">
                <a:latin typeface="Calibri" pitchFamily="34" charset="0"/>
                <a:ea typeface="MS PGothic" pitchFamily="34" charset="-128"/>
              </a:rPr>
              <a:t>skrining-raka-grlica-materice</a:t>
            </a:r>
            <a:r>
              <a:rPr lang="en-US" sz="900" dirty="0" smtClean="0">
                <a:latin typeface="Calibri" pitchFamily="34" charset="0"/>
                <a:ea typeface="MS PGothic" pitchFamily="34" charset="-128"/>
              </a:rPr>
              <a:t>/</a:t>
            </a:r>
            <a:endParaRPr lang="en-US" sz="9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3810000"/>
            <a:ext cx="3355063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None/>
              <a:defRPr/>
            </a:pPr>
            <a:r>
              <a:rPr lang="sr-Cyrl-RS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Сваког дана најмање једна жена умре, а четири оболе од рака грлића материце!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AutoShape 2" descr="C:\Users\aleksandra.andric\Desktop\NEDELJA PREVENCIJE RAKA GRLI%C4%86A MATERICE -SLIKE\axgk9lMaHR0cDovL29jZG4uZXUvaW1hZ2VzL3B1bHNjbXMvWXpJN01EQV8vZWUwYzA5NmM5NGRlNTBmYjFjM2M1NjBmMWI0YjFhY2UuanBlZ5GTAs0EsACBAAU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6863" y="136950"/>
            <a:ext cx="2362200" cy="17716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0">
        <p15:prstTrans prst="curtains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798" y="199876"/>
            <a:ext cx="6019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b="1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sr-Cyrl-RS" b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БЕОГРАД...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1"/>
            <a:ext cx="7162800" cy="20574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sr-Latn-R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sr-Latn-R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    </a:t>
            </a:r>
            <a:r>
              <a:rPr lang="sr-Cyrl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Сваке године од рака грлића материце </a:t>
            </a:r>
            <a:r>
              <a:rPr lang="sr-Cyrl-R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оболи преко </a:t>
            </a:r>
            <a:r>
              <a:rPr lang="sr-Latn-R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200,</a:t>
            </a:r>
            <a:r>
              <a:rPr lang="sr-Latn-R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sr-Cyrl-RS" sz="32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sr-Cyrl-R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                     </a:t>
            </a:r>
            <a:r>
              <a:rPr lang="sr-Cyrl-R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</a:t>
            </a:r>
            <a:r>
              <a:rPr lang="sr-Cyrl-R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sr-Cyrl-R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умре око </a:t>
            </a:r>
            <a:r>
              <a:rPr lang="sr-Latn-R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100</a:t>
            </a:r>
            <a:r>
              <a:rPr lang="sr-Latn-R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sr-Cyrl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наших суграђанки!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4750319"/>
            <a:ext cx="2913104" cy="19420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098" y="4750319"/>
            <a:ext cx="3276600" cy="19420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2972" y="199876"/>
            <a:ext cx="3031331" cy="170512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8000">
        <p15:prstTrans prst="fallOver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431" y="346896"/>
            <a:ext cx="5257800" cy="7564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ФАКТОРИ РИЗИКА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6172200" cy="484663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  <a:buFont typeface="Wingdings 2"/>
              <a:buChar char=""/>
              <a:defRPr/>
            </a:pP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sr-Cyrl-RS" sz="2800" b="1" dirty="0" smtClean="0">
                <a:latin typeface="Calibri" pitchFamily="34" charset="0"/>
                <a:cs typeface="Arial" charset="0"/>
              </a:rPr>
              <a:t>Дуготрајна </a:t>
            </a:r>
            <a:r>
              <a:rPr lang="sr-Cyrl-RS" sz="2800" b="1" dirty="0" err="1" smtClean="0">
                <a:latin typeface="Calibri" pitchFamily="34" charset="0"/>
                <a:cs typeface="Arial" charset="0"/>
              </a:rPr>
              <a:t>ХПВ</a:t>
            </a:r>
            <a:r>
              <a:rPr lang="sr-Cyrl-RS" sz="2800" b="1" dirty="0" smtClean="0">
                <a:latin typeface="Calibri" pitchFamily="34" charset="0"/>
                <a:cs typeface="Arial" charset="0"/>
              </a:rPr>
              <a:t> инфекција</a:t>
            </a:r>
            <a:endParaRPr lang="sr-Latn-RS" sz="2800" b="1" dirty="0" smtClean="0">
              <a:latin typeface="Calibri" pitchFamily="34" charset="0"/>
              <a:cs typeface="Arial" charset="0"/>
            </a:endParaRPr>
          </a:p>
          <a:p>
            <a:pPr marL="274320" indent="-27432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  <a:buFont typeface="Wingdings 2"/>
              <a:buChar char=""/>
              <a:defRPr/>
            </a:pPr>
            <a:r>
              <a:rPr lang="sr-Latn-CS" sz="2800" b="1" dirty="0" smtClean="0">
                <a:latin typeface="Calibri" pitchFamily="34" charset="0"/>
                <a:cs typeface="Arial" charset="0"/>
              </a:rPr>
              <a:t> </a:t>
            </a:r>
            <a:r>
              <a:rPr lang="sr-Cyrl-RS" sz="2800" b="1" dirty="0" smtClean="0">
                <a:latin typeface="Calibri" pitchFamily="34" charset="0"/>
                <a:cs typeface="Arial" charset="0"/>
              </a:rPr>
              <a:t>Пушење</a:t>
            </a:r>
            <a:endParaRPr lang="sr-Latn-CS" sz="2800" b="1" dirty="0" smtClean="0">
              <a:latin typeface="Calibri" pitchFamily="34" charset="0"/>
              <a:cs typeface="Arial" charset="0"/>
            </a:endParaRPr>
          </a:p>
          <a:p>
            <a:pPr marL="274320" indent="-27432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  <a:buFont typeface="Wingdings 2"/>
              <a:buChar char=""/>
              <a:defRPr/>
            </a:pPr>
            <a:r>
              <a:rPr lang="sr-Latn-RS" sz="2800" b="1" dirty="0" smtClean="0">
                <a:latin typeface="Calibri" pitchFamily="34" charset="0"/>
                <a:cs typeface="Arial" charset="0"/>
              </a:rPr>
              <a:t> </a:t>
            </a:r>
            <a:r>
              <a:rPr lang="sr-Cyrl-RS" sz="2800" b="1" dirty="0" smtClean="0">
                <a:latin typeface="Calibri" pitchFamily="34" charset="0"/>
                <a:cs typeface="Arial" charset="0"/>
              </a:rPr>
              <a:t>Друге сексуално преносиве болести</a:t>
            </a:r>
            <a:endParaRPr lang="sr-Latn-RS" sz="2800" b="1" dirty="0" smtClean="0">
              <a:latin typeface="Calibri" pitchFamily="34" charset="0"/>
              <a:cs typeface="Arial" charset="0"/>
            </a:endParaRPr>
          </a:p>
          <a:p>
            <a:pPr marL="274320" indent="-27432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  <a:buFont typeface="Wingdings 2"/>
              <a:buChar char=""/>
              <a:defRPr/>
            </a:pPr>
            <a:r>
              <a:rPr lang="sr-Latn-CS" sz="2800" b="1" dirty="0" smtClean="0">
                <a:latin typeface="Calibri" pitchFamily="34" charset="0"/>
                <a:cs typeface="Arial" charset="0"/>
              </a:rPr>
              <a:t> </a:t>
            </a:r>
            <a:r>
              <a:rPr lang="sr-Cyrl-RS" sz="2800" b="1" dirty="0" smtClean="0">
                <a:latin typeface="Calibri" pitchFamily="34" charset="0"/>
                <a:cs typeface="Arial" charset="0"/>
              </a:rPr>
              <a:t>Одсуство нормалног имуног </a:t>
            </a:r>
            <a:r>
              <a:rPr lang="sr-Latn-RS" sz="2800" b="1" dirty="0" smtClean="0">
                <a:latin typeface="Calibri" pitchFamily="34" charset="0"/>
                <a:cs typeface="Arial" charset="0"/>
              </a:rPr>
              <a:t>  </a:t>
            </a:r>
            <a:r>
              <a:rPr lang="sr-Cyrl-RS" sz="2800" b="1" dirty="0" smtClean="0">
                <a:latin typeface="Calibri" pitchFamily="34" charset="0"/>
                <a:cs typeface="Arial" charset="0"/>
              </a:rPr>
              <a:t>одговора</a:t>
            </a:r>
            <a:endParaRPr lang="sr-Latn-CS" sz="2800" b="1" dirty="0" smtClean="0">
              <a:latin typeface="Calibri" pitchFamily="34" charset="0"/>
              <a:cs typeface="Arial" charset="0"/>
            </a:endParaRPr>
          </a:p>
          <a:p>
            <a:pPr marL="274320" indent="-27432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  <a:buFont typeface="Wingdings 2"/>
              <a:buChar char=""/>
              <a:defRPr/>
            </a:pPr>
            <a:r>
              <a:rPr lang="sr-Latn-CS" sz="2800" b="1" dirty="0" smtClean="0">
                <a:latin typeface="Calibri" pitchFamily="34" charset="0"/>
                <a:cs typeface="Arial" charset="0"/>
              </a:rPr>
              <a:t> </a:t>
            </a:r>
            <a:r>
              <a:rPr lang="sr-Cyrl-RS" sz="2800" b="1" dirty="0" smtClean="0">
                <a:latin typeface="Calibri" pitchFamily="34" charset="0"/>
                <a:cs typeface="Arial" charset="0"/>
              </a:rPr>
              <a:t>Сексуалне навике</a:t>
            </a:r>
            <a:endParaRPr lang="sr-Latn-CS" sz="2800" b="1" dirty="0" smtClean="0">
              <a:latin typeface="Calibri" pitchFamily="34" charset="0"/>
              <a:cs typeface="Arial" charset="0"/>
            </a:endParaRPr>
          </a:p>
          <a:p>
            <a:pPr marL="274320" indent="-27432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40000"/>
                  <a:lumOff val="60000"/>
                </a:schemeClr>
              </a:buClr>
              <a:buFont typeface="Wingdings 2"/>
              <a:buChar char=""/>
              <a:defRPr/>
            </a:pPr>
            <a:r>
              <a:rPr lang="sr-Latn-RS" sz="2800" b="1" dirty="0" smtClean="0">
                <a:latin typeface="Calibri" pitchFamily="34" charset="0"/>
                <a:cs typeface="Arial" charset="0"/>
              </a:rPr>
              <a:t> </a:t>
            </a:r>
            <a:r>
              <a:rPr lang="sr-Cyrl-RS" sz="2800" b="1" dirty="0" smtClean="0">
                <a:latin typeface="Calibri" pitchFamily="34" charset="0"/>
                <a:cs typeface="Arial" charset="0"/>
              </a:rPr>
              <a:t>Фактори везани за сексуалног партнера</a:t>
            </a:r>
            <a:endParaRPr lang="sr-Latn-CS" sz="2800" b="1" dirty="0" smtClean="0"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r-Latn-CS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r-Latn-CS" dirty="0" smtClean="0">
              <a:solidFill>
                <a:srgbClr val="A50021"/>
              </a:solidFill>
              <a:cs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231" y="1550406"/>
            <a:ext cx="2312597" cy="15417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9955" y="4114799"/>
            <a:ext cx="3253979" cy="216931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4000">
        <p15:prstTrans prst="fallOver"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4078" y="1905000"/>
            <a:ext cx="7580523" cy="954107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Најзначајнији појединачни фактор ризика за настанак рака грлића материце!</a:t>
            </a:r>
            <a:endParaRPr lang="sr-Latn-RS" sz="28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145" y="152400"/>
            <a:ext cx="73152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sr-Cyrl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ИНФЕКЦИЈА ХУМАНИМ ПАПИЛОМА ВИРУСОМ (</a:t>
            </a:r>
            <a:r>
              <a:rPr lang="sr-Cyrl-R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ХПВ</a:t>
            </a:r>
            <a:r>
              <a:rPr lang="sr-Cyrl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)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968" y="3352800"/>
            <a:ext cx="5486876" cy="30848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34705" y="1295400"/>
            <a:ext cx="492443" cy="40202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sr-Cyrl-RS" sz="2000" smtClean="0"/>
              <a:t>Ф А К Т О Р И      Р И З И К А</a:t>
            </a:r>
            <a:endParaRPr lang="en-US" sz="2000"/>
          </a:p>
        </p:txBody>
      </p:sp>
    </p:spTree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762000" y="457200"/>
            <a:ext cx="852615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ХУМАНИ ПАПИЛОМА ВИРУС</a:t>
            </a:r>
            <a:endParaRPr lang="sr-Latn-R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sr-Cyrl-RS" sz="2200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   </a:t>
            </a:r>
            <a:r>
              <a:rPr lang="vi-VN" sz="2200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(</a:t>
            </a:r>
            <a:r>
              <a:rPr lang="vi-VN" sz="2200" b="1" i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engl. human papilloma viruses - HPV</a:t>
            </a:r>
            <a:r>
              <a:rPr lang="vi-VN" sz="22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)</a:t>
            </a:r>
            <a:r>
              <a:rPr lang="vi-VN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endParaRPr lang="sr-Cyrl-RS" sz="2200" dirty="0" smtClean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</a:endParaRPr>
          </a:p>
          <a:p>
            <a:endParaRPr lang="sr-Cyrl-RS" sz="2200" dirty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</a:endParaRPr>
          </a:p>
          <a:p>
            <a:endParaRPr lang="sr-Latn-RS" sz="2200" dirty="0" smtClean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r-Cyrl-RS" sz="2200" dirty="0">
                <a:latin typeface="Calibri" pitchFamily="34" charset="0"/>
              </a:rPr>
              <a:t>У</a:t>
            </a:r>
            <a:r>
              <a:rPr lang="sr-Cyrl-RS" sz="2200" dirty="0" smtClean="0">
                <a:latin typeface="Calibri" pitchFamily="34" charset="0"/>
              </a:rPr>
              <a:t>зрочник је </a:t>
            </a:r>
            <a:r>
              <a:rPr lang="sr-Cyrl-RS" sz="22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</a:rPr>
              <a:t>најчешће полно преносиве инфекције</a:t>
            </a:r>
            <a:r>
              <a:rPr lang="sr-Cyrl-RS" sz="2200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sr-Cyrl-RS" sz="2200" dirty="0" smtClean="0">
                <a:latin typeface="Calibri" pitchFamily="34" charset="0"/>
              </a:rPr>
              <a:t>која погађа и </a:t>
            </a:r>
            <a:r>
              <a:rPr lang="sr-Cyrl-RS" sz="2200" dirty="0">
                <a:latin typeface="Calibri" pitchFamily="34" charset="0"/>
              </a:rPr>
              <a:t>ж</a:t>
            </a:r>
            <a:r>
              <a:rPr lang="sr-Cyrl-RS" sz="2200" dirty="0" smtClean="0">
                <a:latin typeface="Calibri" pitchFamily="34" charset="0"/>
              </a:rPr>
              <a:t>ене и мушкарце</a:t>
            </a:r>
          </a:p>
          <a:p>
            <a:endParaRPr lang="en-US" sz="2200" dirty="0">
              <a:latin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r-Cyrl-RS" sz="2200" dirty="0" smtClean="0">
                <a:latin typeface="Calibri" pitchFamily="34" charset="0"/>
              </a:rPr>
              <a:t>Постоји више од </a:t>
            </a:r>
            <a:r>
              <a:rPr lang="sr-Latn-RS" sz="2200" dirty="0" smtClean="0">
                <a:latin typeface="Calibri" pitchFamily="34" charset="0"/>
              </a:rPr>
              <a:t>200</a:t>
            </a:r>
            <a:r>
              <a:rPr lang="sr-Cyrl-RS" sz="2200" dirty="0" smtClean="0">
                <a:latin typeface="Calibri" pitchFamily="34" charset="0"/>
              </a:rPr>
              <a:t> типова ХПВ-а</a:t>
            </a:r>
            <a:r>
              <a:rPr lang="en-US" sz="2200" dirty="0" smtClean="0">
                <a:latin typeface="Calibri" pitchFamily="34" charset="0"/>
                <a:cs typeface="Tahoma" pitchFamily="34" charset="0"/>
              </a:rPr>
              <a:t>, </a:t>
            </a:r>
            <a:r>
              <a:rPr lang="sr-Cyrl-RS" sz="2200" dirty="0" smtClean="0">
                <a:latin typeface="Calibri" pitchFamily="34" charset="0"/>
                <a:cs typeface="Tahoma" pitchFamily="34" charset="0"/>
              </a:rPr>
              <a:t>а око 40 их је повезано са инфекцијом слузокожа полних органа мушкараца и жена</a:t>
            </a:r>
          </a:p>
          <a:p>
            <a:endParaRPr lang="sr-Latn-CS" sz="2200" dirty="0" smtClean="0">
              <a:latin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r-Cyrl-RS" sz="2200" b="1" dirty="0" err="1" smtClean="0">
                <a:latin typeface="Calibri" pitchFamily="34" charset="0"/>
              </a:rPr>
              <a:t>Нискоризични</a:t>
            </a:r>
            <a:r>
              <a:rPr lang="sr-Cyrl-RS" sz="2200" b="1" dirty="0" smtClean="0">
                <a:latin typeface="Calibri" pitchFamily="34" charset="0"/>
              </a:rPr>
              <a:t> типови </a:t>
            </a:r>
            <a:r>
              <a:rPr lang="sr-Cyrl-RS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</a:rPr>
              <a:t>(6 и 11) </a:t>
            </a:r>
            <a:r>
              <a:rPr lang="sr-Cyrl-RS" sz="2200" dirty="0" smtClean="0">
                <a:latin typeface="Calibri" pitchFamily="34" charset="0"/>
              </a:rPr>
              <a:t>изазивају настанак гениталних брадавица</a:t>
            </a:r>
            <a:endParaRPr lang="en-US" sz="2200" dirty="0">
              <a:latin typeface="Trebuchet MS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5105400"/>
            <a:ext cx="8271731" cy="110799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r-Cyrl-RS" sz="2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У 99,7% случајева рака грлића материце постоји </a:t>
            </a:r>
            <a:r>
              <a:rPr lang="sr-Cyrl-RS" sz="22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ХПВ</a:t>
            </a:r>
            <a:r>
              <a:rPr lang="sr-Cyrl-RS" sz="2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инфекција!</a:t>
            </a:r>
          </a:p>
          <a:p>
            <a:pPr algn="ctr"/>
            <a:r>
              <a:rPr lang="sr-Cyrl-RS" sz="2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У чак 70% случајева узрочник је неки од високо ризичних типова ХПВ-а (16 и 18), који су доказано онкогени!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81000"/>
            <a:ext cx="2286000" cy="12829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05" y="1295400"/>
            <a:ext cx="492443" cy="40202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sr-Cyrl-RS" sz="2000" smtClean="0"/>
              <a:t>Ф А К Т О Р И      Р И З И К А</a:t>
            </a:r>
            <a:endParaRPr lang="en-US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7000">
        <p14:reveal/>
      </p:transition>
    </mc:Choice>
    <mc:Fallback xmlns="">
      <p:transition spd="slow" advClick="0" advTm="2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2|0.1|0.2|0.1|0.3|0.3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2|0.2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0.7|0.2|0.2|0.2|0.2|0.2|0.2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5|0.4|0.3|0.6|0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15950</TotalTime>
  <Words>1317</Words>
  <Application>Microsoft Office PowerPoint</Application>
  <PresentationFormat>On-screen Show (4:3)</PresentationFormat>
  <Paragraphs>249</Paragraphs>
  <Slides>27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MS PGothic</vt:lpstr>
      <vt:lpstr>Arial</vt:lpstr>
      <vt:lpstr>Calibri</vt:lpstr>
      <vt:lpstr>Century Gothic</vt:lpstr>
      <vt:lpstr>Courier New</vt:lpstr>
      <vt:lpstr>Tahoma</vt:lpstr>
      <vt:lpstr>Trebuchet MS</vt:lpstr>
      <vt:lpstr>Wingdings</vt:lpstr>
      <vt:lpstr>Wingdings 2</vt:lpstr>
      <vt:lpstr>Wingdings 3</vt:lpstr>
      <vt:lpstr>Ion</vt:lpstr>
      <vt:lpstr>XIX ЕВРОПСКА НЕДЕЉА ПРЕВЕНЦИЈЕ РАКА ГРЛИЋА МАТЕРИЦЕ</vt:lpstr>
      <vt:lpstr>ШТА ЈЕ РАК ГРЛИЋА МАТЕРИЦЕ?</vt:lpstr>
      <vt:lpstr> УПОЗОРАВАЈУЋИ ЗНАЦИ И СИМПТОМИ…</vt:lpstr>
      <vt:lpstr>ТРЕБА ДА ЗНАТЕ ДА…</vt:lpstr>
      <vt:lpstr>       СРБИЈА…</vt:lpstr>
      <vt:lpstr> БЕОГРАД...</vt:lpstr>
      <vt:lpstr>ФАКТОРИ РИЗИКА</vt:lpstr>
      <vt:lpstr>PowerPoint Presentation</vt:lpstr>
      <vt:lpstr>PowerPoint Presentation</vt:lpstr>
      <vt:lpstr>ГЕНИТАЛНА ХПВ ИНФЕКЦИЈА</vt:lpstr>
      <vt:lpstr>ПУШЕЊЕ ИЛИ ЗДРАВЉЕ…?</vt:lpstr>
      <vt:lpstr>СЕКСУАЛНО ПОНАШАЊЕ</vt:lpstr>
      <vt:lpstr> СМАЊЕН ИМУНОЛОШКИ ОДГОВОР</vt:lpstr>
      <vt:lpstr>КОЈЕ СУ ЖЕНЕ У ГРУПИ ВИСОКОГ РИЗИКА?</vt:lpstr>
      <vt:lpstr>ДА ЛИ СЕ РАК ГРЛИЋА МАТЕРИЦЕ МОЖЕ СПРЕЧИТИ?</vt:lpstr>
      <vt:lpstr>                     ПРЕВЕНЦИЈА   ПРИМАРНА               СЕКУНДАРНА</vt:lpstr>
      <vt:lpstr>ХПВ ВАКЦИНА</vt:lpstr>
      <vt:lpstr>РЕДОВНИ ГИНЕКОЛОШКИ ПРЕГЛЕДИ  </vt:lpstr>
      <vt:lpstr>ШТА ПОДРАЗУМЕВА ПРЕВЕНТИВНИ ГИНЕКОЛОШКИ ПРЕГЛЕД?</vt:lpstr>
      <vt:lpstr>ШТА ЈЕ ПАПАНИКОЛАУ ТЕСТ?</vt:lpstr>
      <vt:lpstr>СКРИНИНГ-ПРЕПОРУКЕ</vt:lpstr>
      <vt:lpstr>БОРБА ПРОТИВ РАКА ГРЛИЋА МАТЕРИЦЕ</vt:lpstr>
      <vt:lpstr>НАЦИОНАЛНИ ПРОГРАМ ЗА ПРЕВЕНЦИЈУ РАКА ГРЛИЋА МАТЕРИЦЕ</vt:lpstr>
      <vt:lpstr>ИМАЈТЕ НА УМУ ДА…</vt:lpstr>
      <vt:lpstr>СМАЊИТЕ РИЗИК!</vt:lpstr>
      <vt:lpstr>АКО ВЕЋ ЗНАТЕ...</vt:lpstr>
      <vt:lpstr>ШТА ВАС СПРЕЧАВА…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Evropska nedelja prevencije raka grlića materice</dc:title>
  <dc:creator>andjelka.brkovic</dc:creator>
  <cp:lastModifiedBy>Aleksandra Andric</cp:lastModifiedBy>
  <cp:revision>789</cp:revision>
  <dcterms:created xsi:type="dcterms:W3CDTF">2012-01-16T07:47:18Z</dcterms:created>
  <dcterms:modified xsi:type="dcterms:W3CDTF">2024-12-19T08:29:34Z</dcterms:modified>
</cp:coreProperties>
</file>