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97A1A-6616-44E9-83F6-C2FB95ABD290}" v="126" dt="2024-05-21T12:52:59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6350651E-5B42-4A15-905D-944EC2B1DC95}"/>
    <pc:docChg chg="modSld">
      <pc:chgData name="Andjelka Grujicic" userId="e7365894-d774-428a-a23d-47ce6bfa3f7d" providerId="ADAL" clId="{6350651E-5B42-4A15-905D-944EC2B1DC95}" dt="2024-05-22T08:01:41.169" v="8" actId="6549"/>
      <pc:docMkLst>
        <pc:docMk/>
      </pc:docMkLst>
      <pc:sldChg chg="modSp mod">
        <pc:chgData name="Andjelka Grujicic" userId="e7365894-d774-428a-a23d-47ce6bfa3f7d" providerId="ADAL" clId="{6350651E-5B42-4A15-905D-944EC2B1DC95}" dt="2024-05-22T08:01:41.169" v="8" actId="6549"/>
        <pc:sldMkLst>
          <pc:docMk/>
          <pc:sldMk cId="4143722171" sldId="262"/>
        </pc:sldMkLst>
        <pc:spChg chg="mod">
          <ac:chgData name="Andjelka Grujicic" userId="e7365894-d774-428a-a23d-47ce6bfa3f7d" providerId="ADAL" clId="{6350651E-5B42-4A15-905D-944EC2B1DC95}" dt="2024-05-22T08:01:41.169" v="8" actId="6549"/>
          <ac:spMkLst>
            <pc:docMk/>
            <pc:sldMk cId="4143722171" sldId="262"/>
            <ac:spMk id="3" creationId="{9A9D8D6D-1410-DCDA-50E2-3196B534E90F}"/>
          </ac:spMkLst>
        </pc:spChg>
      </pc:sldChg>
    </pc:docChg>
  </pc:docChgLst>
  <pc:docChgLst>
    <pc:chgData name="Andjelka Grujicic" userId="e7365894-d774-428a-a23d-47ce6bfa3f7d" providerId="ADAL" clId="{07897A1A-6616-44E9-83F6-C2FB95ABD290}"/>
    <pc:docChg chg="modSld modMainMaster modShowInfo">
      <pc:chgData name="Andjelka Grujicic" userId="e7365894-d774-428a-a23d-47ce6bfa3f7d" providerId="ADAL" clId="{07897A1A-6616-44E9-83F6-C2FB95ABD290}" dt="2024-05-21T12:52:59.481" v="142"/>
      <pc:docMkLst>
        <pc:docMk/>
      </pc:docMkLst>
      <pc:sldChg chg="modTransition">
        <pc:chgData name="Andjelka Grujicic" userId="e7365894-d774-428a-a23d-47ce6bfa3f7d" providerId="ADAL" clId="{07897A1A-6616-44E9-83F6-C2FB95ABD290}" dt="2024-05-21T12:51:27.686" v="126"/>
        <pc:sldMkLst>
          <pc:docMk/>
          <pc:sldMk cId="3218072633" sldId="256"/>
        </pc:sldMkLst>
      </pc:sldChg>
      <pc:sldChg chg="modTransition modAnim">
        <pc:chgData name="Andjelka Grujicic" userId="e7365894-d774-428a-a23d-47ce6bfa3f7d" providerId="ADAL" clId="{07897A1A-6616-44E9-83F6-C2FB95ABD290}" dt="2024-05-21T12:52:59.481" v="142"/>
        <pc:sldMkLst>
          <pc:docMk/>
          <pc:sldMk cId="618299678" sldId="257"/>
        </pc:sldMkLst>
      </pc:sldChg>
      <pc:sldChg chg="modSp mod modTransition">
        <pc:chgData name="Andjelka Grujicic" userId="e7365894-d774-428a-a23d-47ce6bfa3f7d" providerId="ADAL" clId="{07897A1A-6616-44E9-83F6-C2FB95ABD290}" dt="2024-05-21T12:51:46.591" v="130" actId="20577"/>
        <pc:sldMkLst>
          <pc:docMk/>
          <pc:sldMk cId="1141308453" sldId="258"/>
        </pc:sldMkLst>
        <pc:spChg chg="mod">
          <ac:chgData name="Andjelka Grujicic" userId="e7365894-d774-428a-a23d-47ce6bfa3f7d" providerId="ADAL" clId="{07897A1A-6616-44E9-83F6-C2FB95ABD290}" dt="2024-05-21T12:51:46.591" v="130" actId="20577"/>
          <ac:spMkLst>
            <pc:docMk/>
            <pc:sldMk cId="1141308453" sldId="258"/>
            <ac:spMk id="3" creationId="{E0604976-6F52-E76E-FCD3-494185E60798}"/>
          </ac:spMkLst>
        </pc:spChg>
      </pc:sldChg>
      <pc:sldChg chg="modSp mod modTransition">
        <pc:chgData name="Andjelka Grujicic" userId="e7365894-d774-428a-a23d-47ce6bfa3f7d" providerId="ADAL" clId="{07897A1A-6616-44E9-83F6-C2FB95ABD290}" dt="2024-05-21T12:52:30.333" v="141" actId="1076"/>
        <pc:sldMkLst>
          <pc:docMk/>
          <pc:sldMk cId="1869191519" sldId="259"/>
        </pc:sldMkLst>
        <pc:spChg chg="mod">
          <ac:chgData name="Andjelka Grujicic" userId="e7365894-d774-428a-a23d-47ce6bfa3f7d" providerId="ADAL" clId="{07897A1A-6616-44E9-83F6-C2FB95ABD290}" dt="2024-05-21T12:52:26.817" v="140" actId="20577"/>
          <ac:spMkLst>
            <pc:docMk/>
            <pc:sldMk cId="1869191519" sldId="259"/>
            <ac:spMk id="2" creationId="{3B53E768-E7B0-F50D-CD7C-9AAF070CE0CC}"/>
          </ac:spMkLst>
        </pc:spChg>
        <pc:picChg chg="mod">
          <ac:chgData name="Andjelka Grujicic" userId="e7365894-d774-428a-a23d-47ce6bfa3f7d" providerId="ADAL" clId="{07897A1A-6616-44E9-83F6-C2FB95ABD290}" dt="2024-05-21T12:52:30.333" v="141" actId="1076"/>
          <ac:picMkLst>
            <pc:docMk/>
            <pc:sldMk cId="1869191519" sldId="259"/>
            <ac:picMk id="6" creationId="{C15194B5-7764-360F-090E-4DB871B38BD4}"/>
          </ac:picMkLst>
        </pc:picChg>
      </pc:sldChg>
      <pc:sldChg chg="modSp mod modTransition">
        <pc:chgData name="Andjelka Grujicic" userId="e7365894-d774-428a-a23d-47ce6bfa3f7d" providerId="ADAL" clId="{07897A1A-6616-44E9-83F6-C2FB95ABD290}" dt="2024-05-21T12:52:10.986" v="137" actId="20577"/>
        <pc:sldMkLst>
          <pc:docMk/>
          <pc:sldMk cId="2214992294" sldId="260"/>
        </pc:sldMkLst>
        <pc:spChg chg="mod">
          <ac:chgData name="Andjelka Grujicic" userId="e7365894-d774-428a-a23d-47ce6bfa3f7d" providerId="ADAL" clId="{07897A1A-6616-44E9-83F6-C2FB95ABD290}" dt="2024-05-21T12:52:10.986" v="137" actId="20577"/>
          <ac:spMkLst>
            <pc:docMk/>
            <pc:sldMk cId="2214992294" sldId="260"/>
            <ac:spMk id="3" creationId="{5B4906B7-A888-3D3F-5C95-EDEDD78E83FC}"/>
          </ac:spMkLst>
        </pc:spChg>
      </pc:sldChg>
      <pc:sldChg chg="modTransition">
        <pc:chgData name="Andjelka Grujicic" userId="e7365894-d774-428a-a23d-47ce6bfa3f7d" providerId="ADAL" clId="{07897A1A-6616-44E9-83F6-C2FB95ABD290}" dt="2024-05-21T12:51:27.686" v="126"/>
        <pc:sldMkLst>
          <pc:docMk/>
          <pc:sldMk cId="4143722171" sldId="262"/>
        </pc:sldMkLst>
      </pc:sldChg>
      <pc:sldChg chg="modSp mod modTransition">
        <pc:chgData name="Andjelka Grujicic" userId="e7365894-d774-428a-a23d-47ce6bfa3f7d" providerId="ADAL" clId="{07897A1A-6616-44E9-83F6-C2FB95ABD290}" dt="2024-05-21T12:51:27.686" v="126"/>
        <pc:sldMkLst>
          <pc:docMk/>
          <pc:sldMk cId="3772191251" sldId="263"/>
        </pc:sldMkLst>
        <pc:spChg chg="mod">
          <ac:chgData name="Andjelka Grujicic" userId="e7365894-d774-428a-a23d-47ce6bfa3f7d" providerId="ADAL" clId="{07897A1A-6616-44E9-83F6-C2FB95ABD290}" dt="2024-05-21T12:42:44.955" v="13" actId="1076"/>
          <ac:spMkLst>
            <pc:docMk/>
            <pc:sldMk cId="3772191251" sldId="263"/>
            <ac:spMk id="2" creationId="{8157EB8E-75C6-6277-59F9-4085AF69D4C1}"/>
          </ac:spMkLst>
        </pc:spChg>
      </pc:sldChg>
      <pc:sldMasterChg chg="modTransition modSldLayout">
        <pc:chgData name="Andjelka Grujicic" userId="e7365894-d774-428a-a23d-47ce6bfa3f7d" providerId="ADAL" clId="{07897A1A-6616-44E9-83F6-C2FB95ABD290}" dt="2024-05-21T12:51:27.686" v="126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07897A1A-6616-44E9-83F6-C2FB95ABD290}" dt="2024-05-21T12:51:27.686" v="126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731" y="365125"/>
            <a:ext cx="9948183" cy="105954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732" y="1825625"/>
            <a:ext cx="9948182" cy="4730296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Светски дан без дувана 2024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Заштитимо децу од утицаја дуванске индустрије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4A9C4546-E685-29A7-769C-C1669273D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57" y="2763422"/>
            <a:ext cx="6479730" cy="36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B1ED-5477-8447-4474-B5500E81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Дуван међу децом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04976-6F52-E76E-FCD3-494185E6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732" y="1910689"/>
            <a:ext cx="4699496" cy="47302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37 милиона младих </a:t>
            </a:r>
            <a:r>
              <a:rPr lang="ru-RU" dirty="0"/>
              <a:t>старости 13–15 година користи неки облик дувана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4 милиона деце </a:t>
            </a:r>
            <a:r>
              <a:rPr lang="ru-RU" dirty="0"/>
              <a:t>овог узраста у европском региону СЗО корист</a:t>
            </a:r>
            <a:r>
              <a:rPr lang="sr-Cyrl-RS" dirty="0"/>
              <a:t>и</a:t>
            </a:r>
            <a:r>
              <a:rPr lang="ru-RU" dirty="0"/>
              <a:t> дуван</a:t>
            </a:r>
          </a:p>
          <a:p>
            <a:pPr lvl="1"/>
            <a:r>
              <a:rPr lang="ru-RU" b="1" dirty="0"/>
              <a:t>11,5% дечака</a:t>
            </a:r>
          </a:p>
          <a:p>
            <a:pPr lvl="1"/>
            <a:r>
              <a:rPr lang="ru-RU" b="1" dirty="0"/>
              <a:t>10,1% девојчица</a:t>
            </a:r>
            <a:endParaRPr lang="sr-Latn-R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3B180-0162-C236-BBAA-0AC35CBA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822" y="894896"/>
            <a:ext cx="5140411" cy="51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0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EC08-CBA8-0897-7EB0-F7805218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Нови трендови у залету...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06B7-A888-3D3F-5C95-EDEDD78E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732" y="1825625"/>
            <a:ext cx="4954677" cy="47302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12,5% адолесцената </a:t>
            </a:r>
            <a:r>
              <a:rPr lang="ru-RU" dirty="0"/>
              <a:t>у Европском региону користило е-цигарете, наспрам само 2% одраслих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У неким земљама европског региона, употреба е-цигарета међу школском децом је чак </a:t>
            </a:r>
            <a:r>
              <a:rPr lang="ru-RU" b="1" dirty="0">
                <a:solidFill>
                  <a:srgbClr val="FF0000"/>
                </a:solidFill>
              </a:rPr>
              <a:t>2-3 пута већа </a:t>
            </a:r>
            <a:r>
              <a:rPr lang="ru-RU" dirty="0"/>
              <a:t>од пушења обичних цигарета</a:t>
            </a:r>
            <a:endParaRPr lang="sr-Latn-RS" dirty="0"/>
          </a:p>
        </p:txBody>
      </p:sp>
      <p:pic>
        <p:nvPicPr>
          <p:cNvPr id="8" name="Picture 7" descr="A hand holding a pen&#10;&#10;Description automatically generated">
            <a:extLst>
              <a:ext uri="{FF2B5EF4-FFF2-40B4-BE49-F238E27FC236}">
                <a16:creationId xmlns:a16="http://schemas.microsoft.com/office/drawing/2014/main" id="{B0111B30-DB7F-9B8F-6EB6-69AB8D21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60" y="1571368"/>
            <a:ext cx="4693508" cy="46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9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E768-E7B0-F50D-CD7C-9AAF070C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 Србији се увек прати „мода“...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090F-026F-A591-4ABF-5182F0EE2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732" y="1825625"/>
            <a:ext cx="5231124" cy="47302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Сваки пети ученик (20,8%) </a:t>
            </a:r>
            <a:r>
              <a:rPr lang="ru-RU" dirty="0"/>
              <a:t>петог и седмог разреда основне и првог разреда средње школе је пробао е-цигарете</a:t>
            </a:r>
          </a:p>
          <a:p>
            <a:r>
              <a:rPr lang="ru-RU" b="1" dirty="0">
                <a:solidFill>
                  <a:srgbClr val="FF0000"/>
                </a:solidFill>
              </a:rPr>
              <a:t>6,4% ученика </a:t>
            </a:r>
            <a:r>
              <a:rPr lang="ru-RU" dirty="0"/>
              <a:t>пробало је загреване дуванске производе</a:t>
            </a:r>
          </a:p>
          <a:p>
            <a:r>
              <a:rPr lang="ru-RU" b="1" dirty="0">
                <a:solidFill>
                  <a:srgbClr val="FF0000"/>
                </a:solidFill>
              </a:rPr>
              <a:t>4,9% ученика </a:t>
            </a:r>
            <a:r>
              <a:rPr lang="ru-RU" dirty="0"/>
              <a:t>је пробало снус</a:t>
            </a:r>
          </a:p>
          <a:p>
            <a:pPr lvl="1"/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194B5-7764-360F-090E-4DB871B38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89" y="1424668"/>
            <a:ext cx="4730906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9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489B-6E12-D7A1-0BB4-4A8FE700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028" y="19953"/>
            <a:ext cx="10745972" cy="1059543"/>
          </a:xfrm>
        </p:spPr>
        <p:txBody>
          <a:bodyPr/>
          <a:lstStyle/>
          <a:p>
            <a:r>
              <a:rPr lang="sr-Cyrl-RS" dirty="0"/>
              <a:t>Нови производи – исте тактике дуванске индустрије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8D6D-1410-DCDA-50E2-3196B534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240" y="1232502"/>
            <a:ext cx="10745972" cy="4730296"/>
          </a:xfrm>
        </p:spPr>
        <p:txBody>
          <a:bodyPr>
            <a:normAutofit/>
          </a:bodyPr>
          <a:lstStyle/>
          <a:p>
            <a:r>
              <a:rPr lang="ru-RU" sz="2000" dirty="0"/>
              <a:t>Наводна улога у јавном здрављу, док сваке године убија преко 8 милиона људи</a:t>
            </a:r>
          </a:p>
          <a:p>
            <a:r>
              <a:rPr lang="ru-RU" sz="2000" dirty="0"/>
              <a:t>Промовисање «одрживости», док њихови производи загађују планету</a:t>
            </a:r>
          </a:p>
          <a:p>
            <a:r>
              <a:rPr lang="ru-RU" sz="2000" dirty="0"/>
              <a:t>Финансирање научника за учешће у пристрасним истраживањима</a:t>
            </a:r>
          </a:p>
          <a:p>
            <a:r>
              <a:rPr lang="ru-RU" sz="2000" dirty="0"/>
              <a:t>Финансирање лобирања против политика контроле дувана</a:t>
            </a:r>
          </a:p>
          <a:p>
            <a:r>
              <a:rPr lang="ru-RU" sz="2000" dirty="0"/>
              <a:t>Плаћање друштвених медија и спонзорисање </a:t>
            </a:r>
            <a:r>
              <a:rPr lang="ru-RU" sz="2000"/>
              <a:t>јавних догађаја</a:t>
            </a:r>
            <a:endParaRPr lang="ru-RU" sz="2000" dirty="0"/>
          </a:p>
          <a:p>
            <a:r>
              <a:rPr lang="ru-RU" sz="2000" dirty="0"/>
              <a:t>Ангажовање правних тимова за оспоравање и одлагање прописа о дувану</a:t>
            </a:r>
          </a:p>
          <a:p>
            <a:r>
              <a:rPr lang="ru-RU" sz="2000" dirty="0"/>
              <a:t>Финансирање активистичких група да се боре против политике контроле дувана</a:t>
            </a:r>
            <a:endParaRPr lang="sr-Latn-R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29822-B828-4886-F000-F0C39153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900" y="4084020"/>
            <a:ext cx="7311080" cy="27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EB8E-75C6-6277-59F9-4085AF69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30" y="185856"/>
            <a:ext cx="9948183" cy="1059543"/>
          </a:xfrm>
        </p:spPr>
        <p:txBody>
          <a:bodyPr/>
          <a:lstStyle/>
          <a:p>
            <a:r>
              <a:rPr lang="sr-Cyrl-RS" dirty="0"/>
              <a:t>Крајње је вр</a:t>
            </a:r>
            <a:r>
              <a:rPr lang="sr-Latn-RS" dirty="0"/>
              <a:t>e</a:t>
            </a:r>
            <a:r>
              <a:rPr lang="sr-Cyrl-RS" dirty="0"/>
              <a:t>ме да се разоткрију лажи!</a:t>
            </a:r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BFE81-E261-7D76-AB2A-A4BF6DE7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30" y="1209883"/>
            <a:ext cx="5282992" cy="5282992"/>
          </a:xfrm>
          <a:prstGeom prst="rect">
            <a:avLst/>
          </a:prstGeom>
        </p:spPr>
      </p:pic>
      <p:pic>
        <p:nvPicPr>
          <p:cNvPr id="10" name="Content Placeholder 9" descr="A child with a mask on her face&#10;&#10;Description automatically generated">
            <a:extLst>
              <a:ext uri="{FF2B5EF4-FFF2-40B4-BE49-F238E27FC236}">
                <a16:creationId xmlns:a16="http://schemas.microsoft.com/office/drawing/2014/main" id="{F820E3B8-96D5-91DA-BEF1-4B05F09C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08" y="1462001"/>
            <a:ext cx="5173333" cy="5173333"/>
          </a:xfrm>
        </p:spPr>
      </p:pic>
      <p:pic>
        <p:nvPicPr>
          <p:cNvPr id="12" name="Picture 11" descr="A hand holding a cigarette&#10;&#10;Description automatically generated">
            <a:extLst>
              <a:ext uri="{FF2B5EF4-FFF2-40B4-BE49-F238E27FC236}">
                <a16:creationId xmlns:a16="http://schemas.microsoft.com/office/drawing/2014/main" id="{B2BD4D18-3B69-9746-066A-7ED7A9CD1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39" y="1717589"/>
            <a:ext cx="4990071" cy="4990071"/>
          </a:xfrm>
          <a:prstGeom prst="rect">
            <a:avLst/>
          </a:prstGeom>
        </p:spPr>
      </p:pic>
      <p:pic>
        <p:nvPicPr>
          <p:cNvPr id="14" name="Picture 13" descr="A poster of a skeleton holding two cigarettes&#10;&#10;Description automatically generated">
            <a:extLst>
              <a:ext uri="{FF2B5EF4-FFF2-40B4-BE49-F238E27FC236}">
                <a16:creationId xmlns:a16="http://schemas.microsoft.com/office/drawing/2014/main" id="{54003AC7-8733-F622-2612-670DF3936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54" y="1943278"/>
            <a:ext cx="4878860" cy="48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2000">
        <p15:prstTrans prst="prestige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203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Office Theme</vt:lpstr>
      <vt:lpstr>PowerPoint Presentation</vt:lpstr>
      <vt:lpstr>Светски дан без дувана 2024</vt:lpstr>
      <vt:lpstr>Дуван међу децом</vt:lpstr>
      <vt:lpstr>Нови трендови у залету...</vt:lpstr>
      <vt:lpstr>У Србији се увек прати „мода“...</vt:lpstr>
      <vt:lpstr>Нови производи – исте тактике дуванске индустрије</vt:lpstr>
      <vt:lpstr>Крајње је врeме да се разоткрију лажи!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18</cp:revision>
  <dcterms:created xsi:type="dcterms:W3CDTF">2022-01-21T07:17:49Z</dcterms:created>
  <dcterms:modified xsi:type="dcterms:W3CDTF">2024-05-22T08:01:43Z</dcterms:modified>
</cp:coreProperties>
</file>