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31F44-980D-45EC-9068-83E69DEB8EE2}" v="27" dt="2025-09-25T13:17:15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6" autoAdjust="0"/>
    <p:restoredTop sz="84936" autoAdjust="0"/>
  </p:normalViewPr>
  <p:slideViewPr>
    <p:cSldViewPr snapToGrid="0">
      <p:cViewPr varScale="1">
        <p:scale>
          <a:sx n="74" d="100"/>
          <a:sy n="74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jelka Grujicic" userId="e7365894-d774-428a-a23d-47ce6bfa3f7d" providerId="ADAL" clId="{1BC0E737-C0A9-49B9-8B7C-DB6564DEA49B}"/>
    <pc:docChg chg="delSld modSld modMainMaster modShowInfo">
      <pc:chgData name="Andjelka Grujicic" userId="e7365894-d774-428a-a23d-47ce6bfa3f7d" providerId="ADAL" clId="{1BC0E737-C0A9-49B9-8B7C-DB6564DEA49B}" dt="2025-09-25T13:17:15.447" v="35"/>
      <pc:docMkLst>
        <pc:docMk/>
      </pc:docMkLst>
      <pc:sldChg chg="modTransition">
        <pc:chgData name="Andjelka Grujicic" userId="e7365894-d774-428a-a23d-47ce6bfa3f7d" providerId="ADAL" clId="{1BC0E737-C0A9-49B9-8B7C-DB6564DEA49B}" dt="2025-09-25T13:17:15.447" v="35"/>
        <pc:sldMkLst>
          <pc:docMk/>
          <pc:sldMk cId="3218072633" sldId="256"/>
        </pc:sldMkLst>
      </pc:sldChg>
      <pc:sldChg chg="modTransition modNotesTx">
        <pc:chgData name="Andjelka Grujicic" userId="e7365894-d774-428a-a23d-47ce6bfa3f7d" providerId="ADAL" clId="{1BC0E737-C0A9-49B9-8B7C-DB6564DEA49B}" dt="2025-09-25T13:17:15.447" v="35"/>
        <pc:sldMkLst>
          <pc:docMk/>
          <pc:sldMk cId="618299678" sldId="257"/>
        </pc:sldMkLst>
      </pc:sldChg>
      <pc:sldChg chg="modTransition">
        <pc:chgData name="Andjelka Grujicic" userId="e7365894-d774-428a-a23d-47ce6bfa3f7d" providerId="ADAL" clId="{1BC0E737-C0A9-49B9-8B7C-DB6564DEA49B}" dt="2025-09-25T13:17:15.447" v="35"/>
        <pc:sldMkLst>
          <pc:docMk/>
          <pc:sldMk cId="1121385394" sldId="258"/>
        </pc:sldMkLst>
      </pc:sldChg>
      <pc:sldChg chg="modTransition">
        <pc:chgData name="Andjelka Grujicic" userId="e7365894-d774-428a-a23d-47ce6bfa3f7d" providerId="ADAL" clId="{1BC0E737-C0A9-49B9-8B7C-DB6564DEA49B}" dt="2025-09-25T13:17:15.447" v="35"/>
        <pc:sldMkLst>
          <pc:docMk/>
          <pc:sldMk cId="1957820591" sldId="259"/>
        </pc:sldMkLst>
      </pc:sldChg>
      <pc:sldChg chg="modTransition modNotesTx">
        <pc:chgData name="Andjelka Grujicic" userId="e7365894-d774-428a-a23d-47ce6bfa3f7d" providerId="ADAL" clId="{1BC0E737-C0A9-49B9-8B7C-DB6564DEA49B}" dt="2025-09-25T13:17:15.447" v="35"/>
        <pc:sldMkLst>
          <pc:docMk/>
          <pc:sldMk cId="3636181018" sldId="260"/>
        </pc:sldMkLst>
      </pc:sldChg>
      <pc:sldChg chg="modTransition">
        <pc:chgData name="Andjelka Grujicic" userId="e7365894-d774-428a-a23d-47ce6bfa3f7d" providerId="ADAL" clId="{1BC0E737-C0A9-49B9-8B7C-DB6564DEA49B}" dt="2025-09-25T13:17:15.447" v="35"/>
        <pc:sldMkLst>
          <pc:docMk/>
          <pc:sldMk cId="2972559181" sldId="261"/>
        </pc:sldMkLst>
      </pc:sldChg>
      <pc:sldChg chg="modTransition modNotesTx">
        <pc:chgData name="Andjelka Grujicic" userId="e7365894-d774-428a-a23d-47ce6bfa3f7d" providerId="ADAL" clId="{1BC0E737-C0A9-49B9-8B7C-DB6564DEA49B}" dt="2025-09-25T13:17:15.447" v="35"/>
        <pc:sldMkLst>
          <pc:docMk/>
          <pc:sldMk cId="4264185726" sldId="262"/>
        </pc:sldMkLst>
      </pc:sldChg>
      <pc:sldChg chg="modTransition modNotesTx">
        <pc:chgData name="Andjelka Grujicic" userId="e7365894-d774-428a-a23d-47ce6bfa3f7d" providerId="ADAL" clId="{1BC0E737-C0A9-49B9-8B7C-DB6564DEA49B}" dt="2025-09-25T13:17:15.447" v="35"/>
        <pc:sldMkLst>
          <pc:docMk/>
          <pc:sldMk cId="2671360615" sldId="263"/>
        </pc:sldMkLst>
      </pc:sldChg>
      <pc:sldChg chg="del">
        <pc:chgData name="Andjelka Grujicic" userId="e7365894-d774-428a-a23d-47ce6bfa3f7d" providerId="ADAL" clId="{1BC0E737-C0A9-49B9-8B7C-DB6564DEA49B}" dt="2025-09-25T13:11:57.213" v="0" actId="47"/>
        <pc:sldMkLst>
          <pc:docMk/>
          <pc:sldMk cId="3271229958" sldId="264"/>
        </pc:sldMkLst>
      </pc:sldChg>
      <pc:sldChg chg="del">
        <pc:chgData name="Andjelka Grujicic" userId="e7365894-d774-428a-a23d-47ce6bfa3f7d" providerId="ADAL" clId="{1BC0E737-C0A9-49B9-8B7C-DB6564DEA49B}" dt="2025-09-25T13:11:57.213" v="0" actId="47"/>
        <pc:sldMkLst>
          <pc:docMk/>
          <pc:sldMk cId="4130403732" sldId="265"/>
        </pc:sldMkLst>
      </pc:sldChg>
      <pc:sldChg chg="del">
        <pc:chgData name="Andjelka Grujicic" userId="e7365894-d774-428a-a23d-47ce6bfa3f7d" providerId="ADAL" clId="{1BC0E737-C0A9-49B9-8B7C-DB6564DEA49B}" dt="2025-09-25T13:11:57.213" v="0" actId="47"/>
        <pc:sldMkLst>
          <pc:docMk/>
          <pc:sldMk cId="2901494635" sldId="266"/>
        </pc:sldMkLst>
      </pc:sldChg>
      <pc:sldChg chg="del">
        <pc:chgData name="Andjelka Grujicic" userId="e7365894-d774-428a-a23d-47ce6bfa3f7d" providerId="ADAL" clId="{1BC0E737-C0A9-49B9-8B7C-DB6564DEA49B}" dt="2025-09-25T13:12:00.875" v="1" actId="47"/>
        <pc:sldMkLst>
          <pc:docMk/>
          <pc:sldMk cId="2187043296" sldId="267"/>
        </pc:sldMkLst>
      </pc:sldChg>
      <pc:sldChg chg="del">
        <pc:chgData name="Andjelka Grujicic" userId="e7365894-d774-428a-a23d-47ce6bfa3f7d" providerId="ADAL" clId="{1BC0E737-C0A9-49B9-8B7C-DB6564DEA49B}" dt="2025-09-25T13:12:00.875" v="1" actId="47"/>
        <pc:sldMkLst>
          <pc:docMk/>
          <pc:sldMk cId="251607219" sldId="268"/>
        </pc:sldMkLst>
      </pc:sldChg>
      <pc:sldChg chg="del">
        <pc:chgData name="Andjelka Grujicic" userId="e7365894-d774-428a-a23d-47ce6bfa3f7d" providerId="ADAL" clId="{1BC0E737-C0A9-49B9-8B7C-DB6564DEA49B}" dt="2025-09-25T13:12:07.035" v="2" actId="47"/>
        <pc:sldMkLst>
          <pc:docMk/>
          <pc:sldMk cId="2644918842" sldId="269"/>
        </pc:sldMkLst>
      </pc:sldChg>
      <pc:sldChg chg="del">
        <pc:chgData name="Andjelka Grujicic" userId="e7365894-d774-428a-a23d-47ce6bfa3f7d" providerId="ADAL" clId="{1BC0E737-C0A9-49B9-8B7C-DB6564DEA49B}" dt="2025-09-25T13:12:07.035" v="2" actId="47"/>
        <pc:sldMkLst>
          <pc:docMk/>
          <pc:sldMk cId="2121174122" sldId="270"/>
        </pc:sldMkLst>
      </pc:sldChg>
      <pc:sldChg chg="del">
        <pc:chgData name="Andjelka Grujicic" userId="e7365894-d774-428a-a23d-47ce6bfa3f7d" providerId="ADAL" clId="{1BC0E737-C0A9-49B9-8B7C-DB6564DEA49B}" dt="2025-09-25T13:12:10.266" v="3" actId="47"/>
        <pc:sldMkLst>
          <pc:docMk/>
          <pc:sldMk cId="2271882071" sldId="271"/>
        </pc:sldMkLst>
      </pc:sldChg>
      <pc:sldChg chg="modTransition">
        <pc:chgData name="Andjelka Grujicic" userId="e7365894-d774-428a-a23d-47ce6bfa3f7d" providerId="ADAL" clId="{1BC0E737-C0A9-49B9-8B7C-DB6564DEA49B}" dt="2025-09-25T13:17:15.447" v="35"/>
        <pc:sldMkLst>
          <pc:docMk/>
          <pc:sldMk cId="1282139647" sldId="272"/>
        </pc:sldMkLst>
      </pc:sldChg>
      <pc:sldMasterChg chg="modTransition modSldLayout">
        <pc:chgData name="Andjelka Grujicic" userId="e7365894-d774-428a-a23d-47ce6bfa3f7d" providerId="ADAL" clId="{1BC0E737-C0A9-49B9-8B7C-DB6564DEA49B}" dt="2025-09-25T13:17:15.447" v="35"/>
        <pc:sldMasterMkLst>
          <pc:docMk/>
          <pc:sldMasterMk cId="3133209046" sldId="2147483648"/>
        </pc:sldMasterMkLst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2965741750" sldId="2147483649"/>
          </pc:sldLayoutMkLst>
        </pc:sldLayoutChg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3177749320" sldId="2147483650"/>
          </pc:sldLayoutMkLst>
        </pc:sldLayoutChg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2079464486" sldId="2147483651"/>
          </pc:sldLayoutMkLst>
        </pc:sldLayoutChg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785438385" sldId="2147483652"/>
          </pc:sldLayoutMkLst>
        </pc:sldLayoutChg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1235408538" sldId="2147483653"/>
          </pc:sldLayoutMkLst>
        </pc:sldLayoutChg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3872371568" sldId="2147483654"/>
          </pc:sldLayoutMkLst>
        </pc:sldLayoutChg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955835937" sldId="2147483655"/>
          </pc:sldLayoutMkLst>
        </pc:sldLayoutChg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1402726225" sldId="2147483656"/>
          </pc:sldLayoutMkLst>
        </pc:sldLayoutChg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2062333822" sldId="2147483657"/>
          </pc:sldLayoutMkLst>
        </pc:sldLayoutChg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2808860396" sldId="2147483658"/>
          </pc:sldLayoutMkLst>
        </pc:sldLayoutChg>
        <pc:sldLayoutChg chg="modTransition">
          <pc:chgData name="Andjelka Grujicic" userId="e7365894-d774-428a-a23d-47ce6bfa3f7d" providerId="ADAL" clId="{1BC0E737-C0A9-49B9-8B7C-DB6564DEA49B}" dt="2025-09-25T13:17:15.447" v="35"/>
          <pc:sldLayoutMkLst>
            <pc:docMk/>
            <pc:sldMasterMk cId="3133209046" sldId="2147483648"/>
            <pc:sldLayoutMk cId="77279700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5746-BE4B-4BF1-98C6-BDD2ADF5E714}" type="datetimeFigureOut">
              <a:rPr lang="sr-Latn-RS" smtClean="0"/>
              <a:t>25.09.2025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38693-B06C-4852-B5A3-046C3E8236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781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38693-B06C-4852-B5A3-046C3E8236BB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719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38693-B06C-4852-B5A3-046C3E8236BB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066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7523A-33D7-183C-4D79-BD9D02E71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28240-5CD7-571F-085F-904828C6A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EA8FF-8E36-E6E0-77C7-63C00E94F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59FE3-9B0B-A4C2-61B2-696C23867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38693-B06C-4852-B5A3-046C3E8236BB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52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90FB4-9657-5686-166C-604CC090A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A9ADA-D46A-E2D9-3F36-D2AC771C7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F4F1B-A2B1-FC2F-350D-F26F91F28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381CE-2C17-4CBD-B37E-2281945C4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38693-B06C-4852-B5A3-046C3E8236BB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16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53" y="-28575"/>
            <a:ext cx="12242753" cy="68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182" cy="6891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8" y="365125"/>
            <a:ext cx="9703253" cy="105954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8" y="1825625"/>
            <a:ext cx="9703253" cy="4897664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9332" y="1825625"/>
            <a:ext cx="94144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o.org/world-food-day/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zdravlje.org.rs/index.php/edukativni-materijal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EF20-9E9B-38D7-5D86-38BFCE9D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8" y="365125"/>
            <a:ext cx="9703253" cy="1417376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FAO</a:t>
            </a:r>
            <a:r>
              <a:rPr lang="sr-Cyrl-RS" i="1" dirty="0"/>
              <a:t> (</a:t>
            </a:r>
            <a:r>
              <a:rPr lang="en-US" i="1" dirty="0"/>
              <a:t>Food and Agriculture </a:t>
            </a:r>
            <a:r>
              <a:rPr lang="en-US" i="1" dirty="0" err="1"/>
              <a:t>Organi</a:t>
            </a:r>
            <a:r>
              <a:rPr lang="sr-Latn-RS" i="1" dirty="0"/>
              <a:t>z</a:t>
            </a:r>
            <a:r>
              <a:rPr lang="en-US" i="1" dirty="0" err="1"/>
              <a:t>ation</a:t>
            </a:r>
            <a:r>
              <a:rPr lang="sr-Cyrl-RS" i="1" dirty="0"/>
              <a:t>) </a:t>
            </a:r>
            <a:br>
              <a:rPr lang="sr-Latn-RS" i="1" dirty="0"/>
            </a:br>
            <a:r>
              <a:rPr lang="ru-RU" dirty="0"/>
              <a:t>Светска организација за храну и пољопривреду </a:t>
            </a:r>
            <a:br>
              <a:rPr lang="sr-Cyrl-RS" i="1" dirty="0"/>
            </a:br>
            <a:r>
              <a:rPr lang="sr-Cyrl-RS" dirty="0"/>
              <a:t>слави</a:t>
            </a:r>
            <a:r>
              <a:rPr lang="sr-Cyrl-RS" i="1" dirty="0"/>
              <a:t> </a:t>
            </a:r>
            <a:r>
              <a:rPr lang="sr-Cyrl-RS" dirty="0"/>
              <a:t>80. рођендан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985C-7789-9AD2-4B72-0B22C06C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58" y="2048719"/>
            <a:ext cx="10664142" cy="467457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r-Cyrl-RS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Основана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16. </a:t>
            </a:r>
            <a:r>
              <a:rPr kumimoji="0" lang="sr-Cyrl-RS" sz="26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октобар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1945. </a:t>
            </a:r>
            <a:r>
              <a:rPr kumimoji="0" lang="sr-Cyrl-RS" sz="26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године</a:t>
            </a:r>
            <a:r>
              <a:rPr kumimoji="0" lang="sr-Cyrl-RS" sz="26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Квебеку</a:t>
            </a:r>
          </a:p>
          <a:p>
            <a:pPr marL="0" indent="0">
              <a:buNone/>
            </a:pPr>
            <a:endParaRPr lang="ru-RU" sz="2200" i="1" dirty="0"/>
          </a:p>
          <a:p>
            <a:pPr marL="0" indent="0" algn="ctr">
              <a:buNone/>
            </a:pP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Одрживи свет је онај у коме се сваки појединац рачуна. Свако од нас, укључујући и младе, може предузети кораке како бисмо створили бољу будућност за све.</a:t>
            </a:r>
            <a:endParaRPr lang="sr-Latn-RS" sz="2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4BE72C-9550-EB29-B801-9BB3CD29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77" y="4065888"/>
            <a:ext cx="5655354" cy="252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385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18D2-1ECC-71F5-AE67-AB62C031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Светски дан хране – 16. октобар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B654-5C3A-142C-2653-CE459142D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518" y="1595211"/>
            <a:ext cx="7248966" cy="4897664"/>
          </a:xfrm>
        </p:spPr>
        <p:txBody>
          <a:bodyPr/>
          <a:lstStyle/>
          <a:p>
            <a:pPr>
              <a:spcBef>
                <a:spcPts val="500"/>
              </a:spcBef>
              <a:defRPr/>
            </a:pP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Један од најзначајнијих међународних дана УН</a:t>
            </a:r>
          </a:p>
          <a:p>
            <a:pPr>
              <a:spcBef>
                <a:spcPts val="500"/>
              </a:spcBef>
              <a:defRPr/>
            </a:pP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Проглашен 1979, о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бележава се од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1981. 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године</a:t>
            </a:r>
          </a:p>
          <a:p>
            <a:pPr>
              <a:spcBef>
                <a:spcPts val="500"/>
              </a:spcBef>
              <a:defRPr/>
            </a:pP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Кампање у преко 150 земаља света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sr-Cyrl-RS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spcBef>
                <a:spcPts val="500"/>
              </a:spcBef>
              <a:defRPr/>
            </a:pPr>
            <a:endParaRPr kumimoji="0" lang="sr-Cyrl-RS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spcBef>
                <a:spcPts val="500"/>
              </a:spcBef>
              <a:buNone/>
              <a:defRPr/>
            </a:pPr>
            <a:r>
              <a:rPr lang="sr-Cyrl-RS" b="1" u="sng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Циљ</a:t>
            </a:r>
            <a:r>
              <a:rPr lang="sr-Cyrl-RS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: подизање свести јавности о глобалним проблемима какви су глад, сиромаштво и одржива производња хране</a:t>
            </a:r>
          </a:p>
          <a:p>
            <a:pPr>
              <a:spcBef>
                <a:spcPts val="500"/>
              </a:spcBef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9523B-BB56-D337-F517-2145C492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569" y="3983098"/>
            <a:ext cx="3988335" cy="265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820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Светски дан хране 2025.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830E7C-1D9A-833C-1557-C008952C2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3904" y="3037781"/>
            <a:ext cx="5179220" cy="345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41BD2-EAA0-6D4B-A4EF-072A4C63E4A7}"/>
              </a:ext>
            </a:extLst>
          </p:cNvPr>
          <p:cNvSpPr txBox="1"/>
          <p:nvPr/>
        </p:nvSpPr>
        <p:spPr>
          <a:xfrm>
            <a:off x="1422119" y="1822832"/>
            <a:ext cx="10777870" cy="216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i="0" dirty="0">
                <a:solidFill>
                  <a:srgbClr val="1DAFEB"/>
                </a:solidFill>
                <a:effectLst/>
                <a:latin typeface="Barlow Condensed" panose="00000506000000000000" pitchFamily="2" charset="0"/>
              </a:rPr>
              <a:t>Hand in Hand for Better Foods and a Better Future</a:t>
            </a:r>
            <a:endParaRPr lang="sr-Cyrl-RS" sz="3200" b="1" i="0" dirty="0">
              <a:solidFill>
                <a:srgbClr val="1DAFEB"/>
              </a:solidFill>
              <a:effectLst/>
              <a:latin typeface="Barlow Condensed" panose="00000506000000000000" pitchFamily="2" charset="0"/>
            </a:endParaRPr>
          </a:p>
          <a:p>
            <a:pPr algn="ctr">
              <a:buNone/>
            </a:pPr>
            <a:r>
              <a:rPr lang="en-US" sz="3200" b="1" i="0" dirty="0">
                <a:solidFill>
                  <a:srgbClr val="1DAFEB"/>
                </a:solidFill>
                <a:effectLst/>
                <a:latin typeface="Barlow Condensed" panose="00000506000000000000" pitchFamily="2" charset="0"/>
                <a:hlinkClick r:id="rId4"/>
              </a:rPr>
              <a:t>https://www.fao.org/world-food-day/en</a:t>
            </a:r>
            <a:r>
              <a:rPr lang="sr-Cyrl-RS" sz="3200" b="1" i="0" dirty="0">
                <a:solidFill>
                  <a:srgbClr val="1DAFEB"/>
                </a:solidFill>
                <a:effectLst/>
                <a:latin typeface="Barlow Condensed" panose="00000506000000000000" pitchFamily="2" charset="0"/>
              </a:rPr>
              <a:t> </a:t>
            </a:r>
            <a:endParaRPr lang="en-US" sz="3200" b="1" i="0" dirty="0">
              <a:solidFill>
                <a:srgbClr val="1DAFEB"/>
              </a:solidFill>
              <a:effectLst/>
              <a:latin typeface="Barlow Condensed" panose="00000506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r-Cyrl-RS" sz="3000" b="1" i="1" dirty="0">
              <a:solidFill>
                <a:srgbClr val="0070C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3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25B1-9EAD-FBB0-026C-0BB965F4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Руку под руку</a:t>
            </a:r>
            <a:r>
              <a:rPr lang="sr-Latn-RS" dirty="0"/>
              <a:t>...</a:t>
            </a:r>
            <a:br>
              <a:rPr lang="sr-Latn-RS" dirty="0"/>
            </a:br>
            <a:r>
              <a:rPr lang="sr-Cyrl-RS" dirty="0"/>
              <a:t>П</a:t>
            </a:r>
            <a:r>
              <a:rPr lang="ru-RU" dirty="0"/>
              <a:t>реко граница, између сектора и генерација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D30FA-41C7-F5FC-45F3-B1BF4E7B7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285" y="1960336"/>
            <a:ext cx="10414715" cy="48976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673 милиона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људи на свету гладује, док је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900 милиона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одраслих гојазно.</a:t>
            </a:r>
            <a:endParaRPr lang="sr-Latn-R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35,5 милиона деце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испод 5 година има прекомерну телесну масу.</a:t>
            </a:r>
          </a:p>
          <a:p>
            <a:pPr>
              <a:spcAft>
                <a:spcPts val="1200"/>
              </a:spcAft>
            </a:pP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лобално, скоро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1/3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хране се изгуби или баци -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13%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током жетве или транспорта, а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19%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малопродаји и код потрошача.</a:t>
            </a:r>
            <a:endParaRPr lang="sr-Latn-R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Више од 10% 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земљишта је деградирано услед људског деловања, од чега је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60% 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пољопривредно земљиште.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36181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30131-6834-48E1-3A4A-1CAA6CDAA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6C00-7B8B-EF43-46B3-6B39C859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Руку под руку...</a:t>
            </a:r>
            <a:br>
              <a:rPr lang="ru-RU" dirty="0"/>
            </a:br>
            <a:r>
              <a:rPr lang="ru-RU" dirty="0"/>
              <a:t>Преко граница, између сектора и генерација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704B-CA2B-0FCB-AD5D-EEEED725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28" y="1825625"/>
            <a:ext cx="10108076" cy="48976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Биљке обезбеђују око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80% калорија 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које уносимо и стварају око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98% кисеоника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 који удишемо. Ипак, само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9 биљних врста 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обезбеђује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66% укупних усева 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које користимо у исхрани.</a:t>
            </a:r>
          </a:p>
          <a:p>
            <a:pPr>
              <a:spcAft>
                <a:spcPts val="1200"/>
              </a:spcAft>
            </a:pP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роизводња стоке обезбеђује (само)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15% наших калорија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Одрживији системи производње стоке могли би смањити емисију гасова са ефектом стаклене баште, посебно метана, и за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30%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sr-Latn-R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Упркос порасту индустријске производње хране, мали пољопривредници и даље производе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 око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1/3 светске хране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, а мали рибари обезбеђују око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40% глобалног улова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sr-Latn-R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85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CC64-DCB9-4AF1-69AF-D59980F6B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AF77-79E8-2EEA-E24C-5052FB37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Руку под руку...</a:t>
            </a:r>
            <a:br>
              <a:rPr lang="ru-RU" dirty="0"/>
            </a:br>
            <a:r>
              <a:rPr lang="ru-RU" dirty="0"/>
              <a:t>Преко граница, између сектора и генерација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5E9A-C81B-B64B-1AEC-30034AE9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28" y="1825625"/>
            <a:ext cx="9900878" cy="48976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Сукоби су били водећи узрок прехрамбене кризе у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20 земаља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и територија током 2024. године, где се скоро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140 милиона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људи суочило са високим нивоом акутне прехрамбене несигурности.</a:t>
            </a:r>
            <a:endParaRPr lang="sr-Latn-R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Климатске промене утичу на промену приноса усева, расподелу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популације рибљих врста, утичу на састав хранљивих материја и повећавају ширење штеточина и болести.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Контаминирана храна узрокује око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420 хиљада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смртних случајева годишње и узрок је разбољевања око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600 милиона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људи широм света.</a:t>
            </a:r>
          </a:p>
          <a:p>
            <a:pPr>
              <a:spcAft>
                <a:spcPts val="1200"/>
              </a:spcAft>
            </a:pPr>
            <a:endParaRPr lang="sr-Latn-R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60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4863-59BF-3B4E-681F-D9D3939B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086" y="1407556"/>
            <a:ext cx="10210160" cy="1059543"/>
          </a:xfrm>
        </p:spPr>
        <p:txBody>
          <a:bodyPr>
            <a:noAutofit/>
          </a:bodyPr>
          <a:lstStyle/>
          <a:p>
            <a:r>
              <a:rPr lang="ru-RU" sz="3200" i="1" dirty="0"/>
              <a:t>Акције које предузмемо данас имаће директан утицај на будућност. Морамо производити више, уз мање ресурса. Хајде да радимо на будућности која је инклузивнија и праведнија.</a:t>
            </a:r>
            <a:br>
              <a:rPr lang="ru-RU" sz="3200" i="1" dirty="0"/>
            </a:br>
            <a:endParaRPr lang="sr-Latn-RS" sz="3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E1C7D-7CCA-8D83-E844-F084E8676496}"/>
              </a:ext>
            </a:extLst>
          </p:cNvPr>
          <p:cNvSpPr txBox="1"/>
          <p:nvPr/>
        </p:nvSpPr>
        <p:spPr>
          <a:xfrm>
            <a:off x="7271486" y="2598003"/>
            <a:ext cx="4920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Ку Донгју, Генерални директор </a:t>
            </a:r>
            <a:r>
              <a:rPr lang="sr-Latn-RS" sz="2400" i="1" dirty="0">
                <a:solidFill>
                  <a:schemeClr val="accent6">
                    <a:lumMod val="50000"/>
                  </a:schemeClr>
                </a:solidFill>
              </a:rPr>
              <a:t>FAO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Светски форум о храни 2024.</a:t>
            </a:r>
            <a:endParaRPr lang="sr-Latn-R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376C5-8686-FEF0-CBDE-A52A133E9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60" y="3242235"/>
            <a:ext cx="5134535" cy="342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559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F95B-A978-FDE0-1202-2A463460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8" y="365125"/>
            <a:ext cx="10232572" cy="1059543"/>
          </a:xfrm>
        </p:spPr>
        <p:txBody>
          <a:bodyPr>
            <a:normAutofit/>
          </a:bodyPr>
          <a:lstStyle/>
          <a:p>
            <a:pPr algn="ctr"/>
            <a:r>
              <a:rPr lang="sr-Latn-RS" sz="2800" dirty="0">
                <a:hlinkClick r:id="rId2"/>
              </a:rPr>
              <a:t>https://www.zdravlje.org.rs/index.php/edukativni-materijali</a:t>
            </a:r>
            <a:r>
              <a:rPr lang="sr-Latn-RS" sz="28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1F694-351E-FF57-FC13-9B2A5684A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577"/>
          <a:stretch>
            <a:fillRect/>
          </a:stretch>
        </p:blipFill>
        <p:spPr>
          <a:xfrm>
            <a:off x="5022761" y="1313330"/>
            <a:ext cx="3678347" cy="5179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139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469</Words>
  <Application>Microsoft Office PowerPoint</Application>
  <PresentationFormat>Widescreen</PresentationFormat>
  <Paragraphs>34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Barlow Condensed</vt:lpstr>
      <vt:lpstr>Calibri</vt:lpstr>
      <vt:lpstr>Calibri Light</vt:lpstr>
      <vt:lpstr>Wingdings</vt:lpstr>
      <vt:lpstr>Office Theme</vt:lpstr>
      <vt:lpstr>PowerPoint Presentation</vt:lpstr>
      <vt:lpstr>FAO (Food and Agriculture Organization)  Светска организација за храну и пољопривреду  слави 80. рођендан </vt:lpstr>
      <vt:lpstr>Светски дан хране – 16. октобар</vt:lpstr>
      <vt:lpstr>Светски дан хране 2025.</vt:lpstr>
      <vt:lpstr>Руку под руку... Преко граница, између сектора и генерација</vt:lpstr>
      <vt:lpstr>Руку под руку... Преко граница, између сектора и генерација</vt:lpstr>
      <vt:lpstr>Руку под руку... Преко граница, између сектора и генерација</vt:lpstr>
      <vt:lpstr>Акције које предузмемо данас имаће директан утицај на будућност. Морамо производити више, уз мање ресурса. Хајде да радимо на будућности која је инклузивнија и праведнија. </vt:lpstr>
      <vt:lpstr>https://www.zdravlje.org.rs/index.php/edukativni-materijali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Andjelka Grujicic</cp:lastModifiedBy>
  <cp:revision>34</cp:revision>
  <dcterms:created xsi:type="dcterms:W3CDTF">2022-01-21T07:17:49Z</dcterms:created>
  <dcterms:modified xsi:type="dcterms:W3CDTF">2025-09-25T13:17:18Z</dcterms:modified>
</cp:coreProperties>
</file>