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6" r:id="rId10"/>
    <p:sldId id="267" r:id="rId11"/>
    <p:sldId id="269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6150" autoAdjust="0"/>
  </p:normalViewPr>
  <p:slideViewPr>
    <p:cSldViewPr snapToGrid="0">
      <p:cViewPr varScale="1">
        <p:scale>
          <a:sx n="85" d="100"/>
          <a:sy n="85" d="100"/>
        </p:scale>
        <p:origin x="8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ja Markovic" userId="eede1524-b2d5-4f30-b4f0-aed00750f43d" providerId="ADAL" clId="{437C1DA9-1905-4E51-BBBD-F3D67C53196B}"/>
    <pc:docChg chg="custSel modSld">
      <pc:chgData name="Marija Markovic" userId="eede1524-b2d5-4f30-b4f0-aed00750f43d" providerId="ADAL" clId="{437C1DA9-1905-4E51-BBBD-F3D67C53196B}" dt="2024-04-01T11:07:54.334" v="93" actId="20577"/>
      <pc:docMkLst>
        <pc:docMk/>
      </pc:docMkLst>
      <pc:sldChg chg="addSp modSp mod">
        <pc:chgData name="Marija Markovic" userId="eede1524-b2d5-4f30-b4f0-aed00750f43d" providerId="ADAL" clId="{437C1DA9-1905-4E51-BBBD-F3D67C53196B}" dt="2024-04-01T11:07:54.334" v="93" actId="20577"/>
        <pc:sldMkLst>
          <pc:docMk/>
          <pc:sldMk cId="3478491275" sldId="256"/>
        </pc:sldMkLst>
        <pc:spChg chg="add mod">
          <ac:chgData name="Marija Markovic" userId="eede1524-b2d5-4f30-b4f0-aed00750f43d" providerId="ADAL" clId="{437C1DA9-1905-4E51-BBBD-F3D67C53196B}" dt="2024-04-01T11:07:54.334" v="93" actId="20577"/>
          <ac:spMkLst>
            <pc:docMk/>
            <pc:sldMk cId="3478491275" sldId="256"/>
            <ac:spMk id="4" creationId="{92898952-ACC1-1E6E-25A9-A024580FCAD0}"/>
          </ac:spMkLst>
        </pc:spChg>
      </pc:sldChg>
      <pc:sldChg chg="modNotesTx">
        <pc:chgData name="Marija Markovic" userId="eede1524-b2d5-4f30-b4f0-aed00750f43d" providerId="ADAL" clId="{437C1DA9-1905-4E51-BBBD-F3D67C53196B}" dt="2024-04-01T07:46:40.988" v="0" actId="20577"/>
        <pc:sldMkLst>
          <pc:docMk/>
          <pc:sldMk cId="2220281623" sldId="258"/>
        </pc:sldMkLst>
      </pc:sldChg>
      <pc:sldChg chg="modSp mod">
        <pc:chgData name="Marija Markovic" userId="eede1524-b2d5-4f30-b4f0-aed00750f43d" providerId="ADAL" clId="{437C1DA9-1905-4E51-BBBD-F3D67C53196B}" dt="2024-04-01T07:47:18.389" v="10" actId="20577"/>
        <pc:sldMkLst>
          <pc:docMk/>
          <pc:sldMk cId="1362213990" sldId="260"/>
        </pc:sldMkLst>
        <pc:spChg chg="mod">
          <ac:chgData name="Marija Markovic" userId="eede1524-b2d5-4f30-b4f0-aed00750f43d" providerId="ADAL" clId="{437C1DA9-1905-4E51-BBBD-F3D67C53196B}" dt="2024-04-01T07:47:18.389" v="10" actId="20577"/>
          <ac:spMkLst>
            <pc:docMk/>
            <pc:sldMk cId="1362213990" sldId="260"/>
            <ac:spMk id="3" creationId="{00000000-0000-0000-0000-000000000000}"/>
          </ac:spMkLst>
        </pc:spChg>
      </pc:sldChg>
      <pc:sldChg chg="modSp mod">
        <pc:chgData name="Marija Markovic" userId="eede1524-b2d5-4f30-b4f0-aed00750f43d" providerId="ADAL" clId="{437C1DA9-1905-4E51-BBBD-F3D67C53196B}" dt="2024-04-01T07:52:06.270" v="63" actId="20577"/>
        <pc:sldMkLst>
          <pc:docMk/>
          <pc:sldMk cId="1437172833" sldId="262"/>
        </pc:sldMkLst>
        <pc:spChg chg="mod">
          <ac:chgData name="Marija Markovic" userId="eede1524-b2d5-4f30-b4f0-aed00750f43d" providerId="ADAL" clId="{437C1DA9-1905-4E51-BBBD-F3D67C53196B}" dt="2024-04-01T07:52:06.270" v="63" actId="20577"/>
          <ac:spMkLst>
            <pc:docMk/>
            <pc:sldMk cId="1437172833" sldId="262"/>
            <ac:spMk id="3" creationId="{00000000-0000-0000-0000-000000000000}"/>
          </ac:spMkLst>
        </pc:spChg>
      </pc:sldChg>
      <pc:sldChg chg="modSp mod">
        <pc:chgData name="Marija Markovic" userId="eede1524-b2d5-4f30-b4f0-aed00750f43d" providerId="ADAL" clId="{437C1DA9-1905-4E51-BBBD-F3D67C53196B}" dt="2024-04-01T07:52:16.958" v="66" actId="5793"/>
        <pc:sldMkLst>
          <pc:docMk/>
          <pc:sldMk cId="1144438731" sldId="263"/>
        </pc:sldMkLst>
        <pc:spChg chg="mod">
          <ac:chgData name="Marija Markovic" userId="eede1524-b2d5-4f30-b4f0-aed00750f43d" providerId="ADAL" clId="{437C1DA9-1905-4E51-BBBD-F3D67C53196B}" dt="2024-04-01T07:52:16.958" v="66" actId="5793"/>
          <ac:spMkLst>
            <pc:docMk/>
            <pc:sldMk cId="1144438731" sldId="263"/>
            <ac:spMk id="3" creationId="{00000000-0000-0000-0000-000000000000}"/>
          </ac:spMkLst>
        </pc:spChg>
      </pc:sldChg>
      <pc:sldChg chg="modSp mod">
        <pc:chgData name="Marija Markovic" userId="eede1524-b2d5-4f30-b4f0-aed00750f43d" providerId="ADAL" clId="{437C1DA9-1905-4E51-BBBD-F3D67C53196B}" dt="2024-04-01T07:52:40.318" v="82" actId="20577"/>
        <pc:sldMkLst>
          <pc:docMk/>
          <pc:sldMk cId="3025361755" sldId="266"/>
        </pc:sldMkLst>
        <pc:spChg chg="mod">
          <ac:chgData name="Marija Markovic" userId="eede1524-b2d5-4f30-b4f0-aed00750f43d" providerId="ADAL" clId="{437C1DA9-1905-4E51-BBBD-F3D67C53196B}" dt="2024-04-01T07:52:40.318" v="82" actId="20577"/>
          <ac:spMkLst>
            <pc:docMk/>
            <pc:sldMk cId="3025361755" sldId="266"/>
            <ac:spMk id="3" creationId="{00000000-0000-0000-0000-000000000000}"/>
          </ac:spMkLst>
        </pc:spChg>
      </pc:sldChg>
      <pc:sldChg chg="modSp mod">
        <pc:chgData name="Marija Markovic" userId="eede1524-b2d5-4f30-b4f0-aed00750f43d" providerId="ADAL" clId="{437C1DA9-1905-4E51-BBBD-F3D67C53196B}" dt="2024-04-01T07:53:01.898" v="85" actId="5793"/>
        <pc:sldMkLst>
          <pc:docMk/>
          <pc:sldMk cId="4214418633" sldId="267"/>
        </pc:sldMkLst>
        <pc:spChg chg="mod">
          <ac:chgData name="Marija Markovic" userId="eede1524-b2d5-4f30-b4f0-aed00750f43d" providerId="ADAL" clId="{437C1DA9-1905-4E51-BBBD-F3D67C53196B}" dt="2024-04-01T07:53:01.898" v="85" actId="5793"/>
          <ac:spMkLst>
            <pc:docMk/>
            <pc:sldMk cId="4214418633" sldId="267"/>
            <ac:spMk id="3" creationId="{00000000-0000-0000-0000-000000000000}"/>
          </ac:spMkLst>
        </pc:spChg>
      </pc:sldChg>
      <pc:sldChg chg="modSp mod">
        <pc:chgData name="Marija Markovic" userId="eede1524-b2d5-4f30-b4f0-aed00750f43d" providerId="ADAL" clId="{437C1DA9-1905-4E51-BBBD-F3D67C53196B}" dt="2024-04-01T07:53:09.227" v="87" actId="5793"/>
        <pc:sldMkLst>
          <pc:docMk/>
          <pc:sldMk cId="2516349447" sldId="269"/>
        </pc:sldMkLst>
        <pc:spChg chg="mod">
          <ac:chgData name="Marija Markovic" userId="eede1524-b2d5-4f30-b4f0-aed00750f43d" providerId="ADAL" clId="{437C1DA9-1905-4E51-BBBD-F3D67C53196B}" dt="2024-04-01T07:53:09.227" v="87" actId="5793"/>
          <ac:spMkLst>
            <pc:docMk/>
            <pc:sldMk cId="2516349447" sldId="269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126D8-3563-4D52-AFA6-DA1934834C8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33595-C1D4-4D48-A7E2-F5D127D54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75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3595-C1D4-4D48-A7E2-F5D127D54E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4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3595-C1D4-4D48-A7E2-F5D127D54E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14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49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14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8827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7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6157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59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86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15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59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5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49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75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89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67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30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05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4B6FF-D704-4D61-B01B-0F298D05D8DA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896499-A361-41DA-BB22-D66817D68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6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6956" y="0"/>
            <a:ext cx="8915399" cy="2262781"/>
          </a:xfrm>
        </p:spPr>
        <p:txBody>
          <a:bodyPr/>
          <a:lstStyle/>
          <a:p>
            <a:pPr algn="ctr"/>
            <a:r>
              <a:rPr lang="sr-Cyrl-RS" dirty="0"/>
              <a:t> </a:t>
            </a:r>
            <a:r>
              <a:rPr lang="sr-Cyrl-RS" b="1" dirty="0"/>
              <a:t>7.АПРИЛ</a:t>
            </a:r>
            <a:br>
              <a:rPr lang="sr-Cyrl-RS" b="1" dirty="0"/>
            </a:br>
            <a:r>
              <a:rPr lang="sr-Cyrl-RS" b="1" dirty="0"/>
              <a:t>СВЕТСКИ ДАН ЗДРАВЉА 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4556" y="3023149"/>
            <a:ext cx="9116791" cy="34294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2355" y="193092"/>
            <a:ext cx="1396105" cy="1274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898952-ACC1-1E6E-25A9-A024580FCAD0}"/>
              </a:ext>
            </a:extLst>
          </p:cNvPr>
          <p:cNvSpPr txBox="1"/>
          <p:nvPr/>
        </p:nvSpPr>
        <p:spPr>
          <a:xfrm>
            <a:off x="2064556" y="6202944"/>
            <a:ext cx="6096000" cy="249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r-Cyrl-RS" sz="10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Cyrl-RS" sz="1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www.who.int/campaigns/world-health-day/2024</a:t>
            </a:r>
            <a:endParaRPr lang="sr-Latn-RS" sz="1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49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ПРАВО НА ЧИСТУ ВОДУ И АДЕКВАТНЕ САНИТАРНЕ УСЛОВЕ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dirty="0"/>
              <a:t>Приступ чистој води и санитарним објектима је од кључног значаја за одржавање доброг здравља и спречавање ширења болести које се преносе водом. </a:t>
            </a:r>
          </a:p>
          <a:p>
            <a:pPr marL="0" indent="0">
              <a:buNone/>
            </a:pPr>
            <a:endParaRPr lang="ru-RU" sz="3200" dirty="0"/>
          </a:p>
          <a:p>
            <a:r>
              <a:rPr lang="ru-RU" sz="3200" dirty="0"/>
              <a:t>Сви имају право на безбедну  воду за пиће и адекватне санитарне услуге.</a:t>
            </a:r>
          </a:p>
          <a:p>
            <a:pPr marL="0" indent="0">
              <a:buNone/>
            </a:pP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418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ПРАВО НА АДЕКВАТНО СТАНОВАЊЕ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Адекватан смештај је од суштинског значаја за заштиту здравља и благостања </a:t>
            </a:r>
            <a:r>
              <a:rPr lang="ru-RU" sz="3200"/>
              <a:t>појединаца.</a:t>
            </a:r>
          </a:p>
          <a:p>
            <a:pPr marL="0" indent="0">
              <a:buNone/>
            </a:pPr>
            <a:endParaRPr lang="ru-RU" sz="3200" dirty="0"/>
          </a:p>
          <a:p>
            <a:r>
              <a:rPr lang="ru-RU" sz="3200" dirty="0"/>
              <a:t> То укључује приступ безбедном смештају који обезбеђује заштиту од опасности и позитивно утиче на физичко и ментално здравље.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634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9946" y="323320"/>
            <a:ext cx="8911687" cy="1280890"/>
          </a:xfrm>
        </p:spPr>
        <p:txBody>
          <a:bodyPr/>
          <a:lstStyle/>
          <a:p>
            <a:r>
              <a:rPr lang="ru-RU" b="1" dirty="0"/>
              <a:t>УЗ ПРАВА ИДУ И ОБАВЕЗЕ...</a:t>
            </a:r>
            <a:br>
              <a:rPr lang="ru-RU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4674" y="1070811"/>
            <a:ext cx="9622841" cy="578718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2600" b="1" dirty="0">
                <a:solidFill>
                  <a:schemeClr val="accent6">
                    <a:lumMod val="75000"/>
                  </a:schemeClr>
                </a:solidFill>
              </a:rPr>
              <a:t>ХРАНИТЕ СЕ ПРАВИЛНО! </a:t>
            </a:r>
            <a:r>
              <a:rPr lang="ru-RU" sz="2600" b="1" dirty="0"/>
              <a:t>Немојте прескакати оброке, водите рачуна о избору намирница и начину њихове припреме. Одржавајте пожељну телесну тежину.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2600" b="1" dirty="0"/>
              <a:t>Свакога дана </a:t>
            </a:r>
            <a:r>
              <a:rPr lang="ru-RU" sz="2600" b="1" dirty="0">
                <a:solidFill>
                  <a:schemeClr val="accent6">
                    <a:lumMod val="75000"/>
                  </a:schemeClr>
                </a:solidFill>
              </a:rPr>
              <a:t>БУДИТЕ ФИЗИЧКИ АКТИВНИ! 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2600" b="1" dirty="0"/>
              <a:t>Реците </a:t>
            </a:r>
            <a:r>
              <a:rPr lang="ru-RU" sz="2600" b="1" dirty="0">
                <a:solidFill>
                  <a:schemeClr val="accent6">
                    <a:lumMod val="75000"/>
                  </a:schemeClr>
                </a:solidFill>
              </a:rPr>
              <a:t>НЕ дуванским проиводима</a:t>
            </a:r>
            <a:r>
              <a:rPr lang="ru-RU" sz="2600" b="1" dirty="0"/>
              <a:t>! Будите заговорник окружења без дуванског дима.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2600" b="1" dirty="0"/>
              <a:t> </a:t>
            </a:r>
            <a:r>
              <a:rPr lang="ru-RU" sz="2600" b="1" dirty="0">
                <a:solidFill>
                  <a:schemeClr val="accent6">
                    <a:lumMod val="75000"/>
                  </a:schemeClr>
                </a:solidFill>
              </a:rPr>
              <a:t>ОГРАНИЧИТЕ</a:t>
            </a:r>
            <a:r>
              <a:rPr lang="ru-RU" sz="2600" b="1" dirty="0"/>
              <a:t> унос алкохолних пића!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2600" b="1" dirty="0">
                <a:solidFill>
                  <a:schemeClr val="accent6">
                    <a:lumMod val="75000"/>
                  </a:schemeClr>
                </a:solidFill>
              </a:rPr>
              <a:t>ДРУЖИТЕ СЕ!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2600" b="1" dirty="0"/>
              <a:t>Редовно </a:t>
            </a:r>
            <a:r>
              <a:rPr lang="ru-RU" sz="2600" b="1" dirty="0">
                <a:solidFill>
                  <a:schemeClr val="accent6">
                    <a:lumMod val="75000"/>
                  </a:schemeClr>
                </a:solidFill>
              </a:rPr>
              <a:t>КОНТРОЛИШИТЕ </a:t>
            </a:r>
            <a:r>
              <a:rPr lang="ru-RU" sz="2600" b="1" dirty="0"/>
              <a:t>своје здравље и идите на превентивне прегледе!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7291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b="1" dirty="0"/>
              <a:t>ПРАВО НА ЗДРАВЉЕ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1" y="2133600"/>
            <a:ext cx="9430335" cy="3777622"/>
          </a:xfrm>
        </p:spPr>
        <p:txBody>
          <a:bodyPr>
            <a:normAutofit/>
          </a:bodyPr>
          <a:lstStyle/>
          <a:p>
            <a:r>
              <a:rPr lang="ru-RU" sz="3200" dirty="0"/>
              <a:t>Свако има право на највиши могући стандард физичког и менталног здравља. </a:t>
            </a:r>
          </a:p>
          <a:p>
            <a:r>
              <a:rPr lang="ru-RU" sz="3200" dirty="0"/>
              <a:t>Обухвата приступ здравственим услугама, објектима, добрима и информацијама неопходним за постизање и одржавање доброг здравља.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28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6199" y="443636"/>
            <a:ext cx="8911687" cy="1280890"/>
          </a:xfrm>
        </p:spPr>
        <p:txBody>
          <a:bodyPr/>
          <a:lstStyle/>
          <a:p>
            <a:r>
              <a:rPr lang="sr-Cyrl-RS" b="1" dirty="0"/>
              <a:t>ПРАВО НА МЕДИЦИНСКУ НЕГУ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4044" y="1724526"/>
            <a:ext cx="9935662" cy="3777622"/>
          </a:xfrm>
        </p:spPr>
        <p:txBody>
          <a:bodyPr>
            <a:noAutofit/>
          </a:bodyPr>
          <a:lstStyle/>
          <a:p>
            <a:r>
              <a:rPr lang="ru-RU" sz="2800" dirty="0"/>
              <a:t>Свако има  право на благовремену и одговарајућу медицинску негу без дискриминације, без обзира на расу, етничку припадност, пол, социоекономски статус или географску локацију.</a:t>
            </a:r>
          </a:p>
          <a:p>
            <a:pPr marL="0" indent="0">
              <a:buNone/>
            </a:pPr>
            <a:endParaRPr lang="ru-RU" sz="2800" dirty="0"/>
          </a:p>
          <a:p>
            <a:r>
              <a:rPr lang="ru-RU" sz="2800" dirty="0"/>
              <a:t>Ово укључује приступ превентивним, куративним и рехабилитационим здравственим услугама, као и основним лековима и медицинским потрепштинама.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861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91763"/>
            <a:ext cx="8911687" cy="1280890"/>
          </a:xfrm>
        </p:spPr>
        <p:txBody>
          <a:bodyPr/>
          <a:lstStyle/>
          <a:p>
            <a:r>
              <a:rPr lang="sr-Cyrl-RS" b="1" dirty="0"/>
              <a:t>ПРАВО НА ЗДРАВСТВЕНЕ ИНФОРМАЦИЈЕ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Свако има право на приступ тачним и свеобухватним информацијама о питањима везаним за здравље, укључујући превентивне мере, могућности лечења и доступне здравствене услуге.</a:t>
            </a:r>
          </a:p>
          <a:p>
            <a:r>
              <a:rPr lang="ru-RU" sz="2800" dirty="0"/>
              <a:t>Приступ здравственим информацијама је од суштинског значаја за доношење информисаних одлука о свом здрављу.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62213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ПРАВО НА ПРИВАТНОСТ И ПОВЕРЉИВОСТ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Пацијенти имају право на приватност и поверљивост у здравственим установама. </a:t>
            </a:r>
          </a:p>
          <a:p>
            <a:r>
              <a:rPr lang="ru-RU" sz="3200" dirty="0"/>
              <a:t>Ово укључује заштиту личних здравствених информација и право на пристанак на медицински третман и откривање медицинских информација.</a:t>
            </a:r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22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ПРАВО НА УЧЕШЋЕ У ДОНОШЕЊУ ОДЛУКА У ВЕЗИ СА ЗДРАВЉЕМ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Свако  има право да учествује у одлукама које утичу на његово  здравље, укључујући одлуке о политици здравствене заштите, програмима и истраживањима. </a:t>
            </a:r>
          </a:p>
          <a:p>
            <a:pPr marL="0" indent="0">
              <a:buNone/>
            </a:pPr>
            <a:endParaRPr lang="ru-RU" sz="2800" dirty="0"/>
          </a:p>
          <a:p>
            <a:r>
              <a:rPr lang="ru-RU" sz="2800" dirty="0"/>
              <a:t>Ово укључује право да буде укључен у планирање, увођење и оцену здравствених услуга које се односе на његово здравље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17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ПРАВО НА НЕДИСКРИМИНАЦИЈУ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Сви појединци имају право на приступ здравственим услугама и бенефицијама без дискриминације на основу фактора као што су раса, етничка припадност, религија, пол, године, инвалидитет, сексуална оријентација или социоекономски статус.</a:t>
            </a:r>
          </a:p>
        </p:txBody>
      </p:sp>
    </p:spTree>
    <p:extLst>
      <p:ext uri="{BB962C8B-B14F-4D97-AF65-F5344CB8AC3E}">
        <p14:creationId xmlns:p14="http://schemas.microsoft.com/office/powerpoint/2010/main" val="4106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ПРАВО НА БЕЗБЕДНЕ УСЛОВЕ РАДА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dirty="0"/>
              <a:t>Радници имају право да раде у срединама које не представљају ризик по њихово здравље и безбедност.</a:t>
            </a:r>
          </a:p>
          <a:p>
            <a:pPr marL="0" indent="0">
              <a:buNone/>
            </a:pPr>
            <a:endParaRPr lang="ru-RU" sz="3200" dirty="0"/>
          </a:p>
          <a:p>
            <a:r>
              <a:rPr lang="ru-RU" sz="3200" dirty="0"/>
              <a:t> Ово укључује заштиту од професионалних опасности, приступ сигурносној опреми и правичну надокнаду у случају повреда или болести на раду.</a:t>
            </a:r>
          </a:p>
        </p:txBody>
      </p:sp>
    </p:spTree>
    <p:extLst>
      <p:ext uri="{BB962C8B-B14F-4D97-AF65-F5344CB8AC3E}">
        <p14:creationId xmlns:p14="http://schemas.microsoft.com/office/powerpoint/2010/main" val="1144438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ПРАВО НА АДЕКВАТНУ ИСХРАНУ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3777622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/>
              <a:t>Свако има право на приступ довољној количини безбедних и хранљивих намирница које задовољавају  нутритивне и енергетске потребе за здрав живот.</a:t>
            </a:r>
          </a:p>
          <a:p>
            <a:pPr marL="0" indent="0">
              <a:buNone/>
            </a:pPr>
            <a:endParaRPr lang="ru-RU" sz="3200" dirty="0"/>
          </a:p>
          <a:p>
            <a:r>
              <a:rPr lang="ru-RU" sz="3200" dirty="0"/>
              <a:t> Ово право је од суштинског значаја за спречавање потхрањености и унапређење општег благостања.</a:t>
            </a:r>
          </a:p>
        </p:txBody>
      </p:sp>
    </p:spTree>
    <p:extLst>
      <p:ext uri="{BB962C8B-B14F-4D97-AF65-F5344CB8AC3E}">
        <p14:creationId xmlns:p14="http://schemas.microsoft.com/office/powerpoint/2010/main" val="302536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</TotalTime>
  <Words>511</Words>
  <Application>Microsoft Office PowerPoint</Application>
  <PresentationFormat>Widescreen</PresentationFormat>
  <Paragraphs>46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Wisp</vt:lpstr>
      <vt:lpstr> 7.АПРИЛ СВЕТСКИ ДАН ЗДРАВЉА </vt:lpstr>
      <vt:lpstr>ПРАВО НА ЗДРАВЉЕ</vt:lpstr>
      <vt:lpstr>ПРАВО НА МЕДИЦИНСКУ НЕГУ</vt:lpstr>
      <vt:lpstr>ПРАВО НА ЗДРАВСТВЕНЕ ИНФОРМАЦИЈЕ </vt:lpstr>
      <vt:lpstr>ПРАВО НА ПРИВАТНОСТ И ПОВЕРЉИВОСТ</vt:lpstr>
      <vt:lpstr>ПРАВО НА УЧЕШЋЕ У ДОНОШЕЊУ ОДЛУКА У ВЕЗИ СА ЗДРАВЉЕМ </vt:lpstr>
      <vt:lpstr>ПРАВО НА НЕДИСКРИМИНАЦИЈУ </vt:lpstr>
      <vt:lpstr>ПРАВО НА БЕЗБЕДНЕ УСЛОВЕ РАДА</vt:lpstr>
      <vt:lpstr>ПРАВО НА АДЕКВАТНУ ИСХРАНУ</vt:lpstr>
      <vt:lpstr>ПРАВО НА ЧИСТУ ВОДУ И АДЕКВАТНЕ САНИТАРНЕ УСЛОВЕ</vt:lpstr>
      <vt:lpstr>ПРАВО НА АДЕКВАТНО СТАНОВАЊЕ </vt:lpstr>
      <vt:lpstr>УЗ ПРАВА ИДУ И ОБАВЕЗЕ... 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Marija Markovic</cp:lastModifiedBy>
  <cp:revision>6</cp:revision>
  <dcterms:created xsi:type="dcterms:W3CDTF">2024-03-31T23:46:23Z</dcterms:created>
  <dcterms:modified xsi:type="dcterms:W3CDTF">2024-04-01T11:07:57Z</dcterms:modified>
</cp:coreProperties>
</file>