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4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1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93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1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2001"/>
            <a:ext cx="292531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958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688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67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2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8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53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254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1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37560"/>
            <a:ext cx="283464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68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05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5" y="767419"/>
            <a:ext cx="8115231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40602"/>
            <a:ext cx="283464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2" y="6356352"/>
            <a:ext cx="5911517" cy="365125"/>
          </a:xfrm>
        </p:spPr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75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961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9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6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6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10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6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0855F-CCDB-4AEC-A803-09B492BA72F4}" type="datetimeFigureOut">
              <a:rPr lang="en-GB" smtClean="0"/>
              <a:t>27/01/2025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59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58952"/>
            <a:ext cx="3443591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9"/>
            <a:ext cx="2947483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1/27/2025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2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7" y="6356352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26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18" y="3711576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фебруар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Светски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борбе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рака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Градски завод за јавно здравље Београд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\\download\Download\Slike\Logoi i grbovi\GZZZ logo cirilica transpar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2743200"/>
            <a:ext cx="1397561" cy="127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14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76200"/>
            <a:ext cx="6172200" cy="6400800"/>
          </a:xfrm>
        </p:spPr>
        <p:txBody>
          <a:bodyPr>
            <a:norm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</a:p>
          <a:p>
            <a:endParaRPr lang="en-U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 лекара (јер могу указивати на озбиљна акутна стања), а посебно ако трају дуже од 3 недеље</a:t>
            </a:r>
          </a:p>
          <a:p>
            <a:endParaRPr lang="en-U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7179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7000">
        <p14:reveal/>
      </p:transition>
    </mc:Choice>
    <mc:Fallback xmlns="">
      <p:transition spd="slow" advClick="0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1" y="1229221"/>
            <a:ext cx="6180445" cy="4495800"/>
          </a:xfrm>
        </p:spPr>
        <p:txBody>
          <a:bodyPr>
            <a:noAutofit/>
          </a:bodyPr>
          <a:lstStyle/>
          <a:p>
            <a:r>
              <a:rPr lang="sr-Cyrl-RS" sz="2000" b="1" dirty="0"/>
              <a:t>Крварења</a:t>
            </a:r>
            <a:r>
              <a:rPr lang="sr-Cyrl-RS" sz="20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1800" dirty="0"/>
              <a:t>Крв у мокраћи</a:t>
            </a:r>
          </a:p>
          <a:p>
            <a:pPr lvl="1"/>
            <a:r>
              <a:rPr lang="sr-Cyrl-RS" sz="1800" dirty="0"/>
              <a:t>Крварење између</a:t>
            </a:r>
            <a:r>
              <a:rPr lang="sr-Latn-RS" sz="1800" dirty="0"/>
              <a:t> </a:t>
            </a:r>
            <a:r>
              <a:rPr lang="sr-Cyrl-RS" sz="1800" dirty="0"/>
              <a:t>два менструална крварења</a:t>
            </a:r>
          </a:p>
          <a:p>
            <a:pPr lvl="1"/>
            <a:r>
              <a:rPr lang="sr-Cyrl-RS" sz="1800" dirty="0"/>
              <a:t>Крварење из чмара</a:t>
            </a:r>
          </a:p>
          <a:p>
            <a:pPr lvl="1"/>
            <a:r>
              <a:rPr lang="sr-Cyrl-RS" sz="1800" dirty="0"/>
              <a:t>Крв у испљувку</a:t>
            </a:r>
          </a:p>
          <a:p>
            <a:pPr lvl="1"/>
            <a:r>
              <a:rPr lang="sr-Cyrl-RS" sz="1800" dirty="0"/>
              <a:t>Крв у повраћеном садржају</a:t>
            </a:r>
            <a:endParaRPr lang="en-US" sz="1800" dirty="0"/>
          </a:p>
          <a:p>
            <a:pPr lvl="1"/>
            <a:endParaRPr lang="sr-Cyrl-RS" sz="1800" dirty="0"/>
          </a:p>
          <a:p>
            <a:r>
              <a:rPr lang="sr-Cyrl-RS" sz="2000" b="1" dirty="0"/>
              <a:t>Необјашњив губитак телесне масе </a:t>
            </a:r>
            <a:r>
              <a:rPr lang="sr-Cyrl-RS" sz="2000" dirty="0"/>
              <a:t>-</a:t>
            </a:r>
          </a:p>
          <a:p>
            <a:pPr lvl="1"/>
            <a:r>
              <a:rPr lang="sr-Cyrl-RS" sz="1800" dirty="0"/>
              <a:t>обавезно се јавите лекару ако сте необјашњиво </a:t>
            </a:r>
            <a:r>
              <a:rPr lang="sr-Cyrl-RS" sz="1800" b="1" dirty="0"/>
              <a:t>изгубили на тежини у претходном периоду</a:t>
            </a:r>
            <a:r>
              <a:rPr lang="sr-Cyrl-RS" sz="1800" dirty="0"/>
              <a:t>, (нпр. ако смањење у телесној маси није последица дијете или физичког вежбања)</a:t>
            </a:r>
          </a:p>
        </p:txBody>
      </p:sp>
    </p:spTree>
    <p:extLst>
      <p:ext uri="{BB962C8B-B14F-4D97-AF65-F5344CB8AC3E}">
        <p14:creationId xmlns:p14="http://schemas.microsoft.com/office/powerpoint/2010/main" val="69110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018" y="533401"/>
            <a:ext cx="6040582" cy="5181599"/>
          </a:xfrm>
        </p:spPr>
        <p:txBody>
          <a:bodyPr>
            <a:normAutofit/>
          </a:bodyPr>
          <a:lstStyle/>
          <a:p>
            <a:r>
              <a:rPr lang="sr-Cyrl-RS" sz="2000" b="1" dirty="0"/>
              <a:t>Промене</a:t>
            </a:r>
            <a:r>
              <a:rPr lang="sr-Cyrl-RS" b="1" dirty="0" smtClean="0"/>
              <a:t> на кожи</a:t>
            </a:r>
            <a:r>
              <a:rPr lang="sr-Cyrl-RS" dirty="0" smtClean="0"/>
              <a:t> – потребно је да се обратите лекару ако приметите промене које су:</a:t>
            </a:r>
          </a:p>
          <a:p>
            <a:endParaRPr lang="sr-Cyrl-RS" dirty="0" smtClean="0"/>
          </a:p>
          <a:p>
            <a:pPr lvl="1"/>
            <a:r>
              <a:rPr lang="sr-Cyrl-RS" dirty="0" smtClean="0"/>
              <a:t>Неправилног или асиметричног </a:t>
            </a:r>
            <a:r>
              <a:rPr lang="sr-Cyrl-RS" b="1" dirty="0" smtClean="0"/>
              <a:t>облика</a:t>
            </a:r>
          </a:p>
          <a:p>
            <a:pPr lvl="1"/>
            <a:r>
              <a:rPr lang="sr-Cyrl-RS" dirty="0" smtClean="0"/>
              <a:t>Неправилне </a:t>
            </a:r>
            <a:r>
              <a:rPr lang="sr-Cyrl-RS" b="1" dirty="0" smtClean="0"/>
              <a:t>ивице</a:t>
            </a:r>
            <a:r>
              <a:rPr lang="sr-Cyrl-RS" dirty="0" smtClean="0"/>
              <a:t> са назупченим ободом</a:t>
            </a:r>
          </a:p>
          <a:p>
            <a:pPr lvl="1"/>
            <a:r>
              <a:rPr lang="sr-Cyrl-RS" dirty="0" smtClean="0"/>
              <a:t>Мешано </a:t>
            </a:r>
            <a:r>
              <a:rPr lang="sr-Cyrl-RS" b="1" dirty="0" smtClean="0"/>
              <a:t>пребојене</a:t>
            </a:r>
            <a:r>
              <a:rPr lang="sr-Cyrl-RS" dirty="0" smtClean="0"/>
              <a:t> – нпр. браон, црно, црвено, розе</a:t>
            </a:r>
          </a:p>
          <a:p>
            <a:pPr lvl="1"/>
            <a:r>
              <a:rPr lang="sr-Cyrl-RS" b="1" dirty="0" smtClean="0"/>
              <a:t>Веће од</a:t>
            </a:r>
            <a:r>
              <a:rPr lang="sr-Cyrl-RS" dirty="0" smtClean="0"/>
              <a:t> 6 </a:t>
            </a:r>
            <a:r>
              <a:rPr lang="en-US" dirty="0" smtClean="0"/>
              <a:t>mm</a:t>
            </a:r>
            <a:r>
              <a:rPr lang="sr-Cyrl-RS" dirty="0" smtClean="0"/>
              <a:t> у пречнику (али могу да буду и мањи)</a:t>
            </a:r>
          </a:p>
          <a:p>
            <a:pPr lvl="1"/>
            <a:r>
              <a:rPr lang="sr-Cyrl-RS" b="1" dirty="0" smtClean="0"/>
              <a:t>Уздигнуте</a:t>
            </a:r>
            <a:r>
              <a:rPr lang="sr-Cyrl-RS" dirty="0" smtClean="0"/>
              <a:t> од околне коже</a:t>
            </a:r>
          </a:p>
          <a:p>
            <a:pPr lvl="1"/>
            <a:r>
              <a:rPr lang="sr-Cyrl-RS" b="1" dirty="0" smtClean="0"/>
              <a:t>Прекривене</a:t>
            </a:r>
            <a:r>
              <a:rPr lang="sr-Cyrl-RS" dirty="0" smtClean="0"/>
              <a:t> крастама, крваре или сврбе</a:t>
            </a:r>
          </a:p>
          <a:p>
            <a:pPr lvl="1"/>
            <a:r>
              <a:rPr lang="sr-Cyrl-RS" dirty="0" smtClean="0"/>
              <a:t>Показују </a:t>
            </a:r>
            <a:r>
              <a:rPr lang="sr-Cyrl-RS" b="1" dirty="0" smtClean="0"/>
              <a:t>промене</a:t>
            </a:r>
            <a:r>
              <a:rPr lang="sr-Cyrl-RS" dirty="0" smtClean="0"/>
              <a:t> у било којој одлици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577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3400" y="1447800"/>
            <a:ext cx="6019800" cy="3733800"/>
          </a:xfrm>
        </p:spPr>
        <p:txBody>
          <a:bodyPr>
            <a:normAutofit/>
          </a:bodyPr>
          <a:lstStyle/>
          <a:p>
            <a:r>
              <a:rPr lang="ru-RU" dirty="0"/>
              <a:t>Више од 1/3 свих случајева рака је </a:t>
            </a:r>
            <a:r>
              <a:rPr lang="ru-RU" dirty="0" smtClean="0"/>
              <a:t>последица:</a:t>
            </a:r>
          </a:p>
          <a:p>
            <a:pPr lvl="1"/>
            <a:r>
              <a:rPr lang="ru-RU" b="1" dirty="0" smtClean="0"/>
              <a:t>гојазности</a:t>
            </a:r>
          </a:p>
          <a:p>
            <a:pPr lvl="1"/>
            <a:r>
              <a:rPr lang="ru-RU" b="1" dirty="0" smtClean="0"/>
              <a:t>неправилне исхране</a:t>
            </a:r>
          </a:p>
          <a:p>
            <a:pPr lvl="1"/>
            <a:r>
              <a:rPr lang="ru-RU" b="1" dirty="0" smtClean="0"/>
              <a:t>физичке неактивности</a:t>
            </a:r>
            <a:endParaRPr lang="ru-RU" dirty="0" smtClean="0"/>
          </a:p>
          <a:p>
            <a:pPr marL="457200" lvl="1" indent="0">
              <a:buNone/>
            </a:pPr>
            <a:endParaRPr lang="ru-RU" dirty="0"/>
          </a:p>
          <a:p>
            <a:r>
              <a:rPr lang="ru-RU" b="1" dirty="0" smtClean="0"/>
              <a:t>Пушење - сваки 7. </a:t>
            </a:r>
            <a:r>
              <a:rPr lang="ru-RU" b="1" dirty="0"/>
              <a:t>пушач </a:t>
            </a:r>
            <a:r>
              <a:rPr lang="ru-RU" dirty="0" smtClean="0"/>
              <a:t>оболи од рака </a:t>
            </a:r>
            <a:r>
              <a:rPr lang="ru-RU" dirty="0"/>
              <a:t>плућа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Конзумирање </a:t>
            </a:r>
            <a:r>
              <a:rPr lang="ru-RU" b="1" dirty="0"/>
              <a:t>алкохола </a:t>
            </a:r>
            <a:r>
              <a:rPr lang="ru-RU" dirty="0"/>
              <a:t>повећава ризик од настанка рака уста, ждрела, дојке, дебелог црева и јетре.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8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1"/>
            <a:ext cx="6172200" cy="2316163"/>
          </a:xfrm>
        </p:spPr>
        <p:txBody>
          <a:bodyPr>
            <a:normAutofit/>
          </a:bodyPr>
          <a:lstStyle/>
          <a:p>
            <a:r>
              <a:rPr lang="ru-RU" sz="2000" dirty="0"/>
              <a:t>Повећан ризик од добијања свих врста рака коже узрокују:</a:t>
            </a:r>
          </a:p>
          <a:p>
            <a:endParaRPr lang="ru-RU" sz="2000" dirty="0"/>
          </a:p>
          <a:p>
            <a:pPr lvl="1"/>
            <a:r>
              <a:rPr lang="ru-RU" sz="1800" dirty="0"/>
              <a:t>свака претерана </a:t>
            </a:r>
            <a:r>
              <a:rPr lang="ru-RU" sz="1800" b="1" dirty="0"/>
              <a:t>изложеност сунчевој светлости </a:t>
            </a:r>
          </a:p>
          <a:p>
            <a:pPr lvl="1"/>
            <a:r>
              <a:rPr lang="ru-RU" sz="1800" dirty="0"/>
              <a:t>слично важи и за изложеност вештачким изворима светлости, као што су </a:t>
            </a:r>
            <a:r>
              <a:rPr lang="ru-RU" sz="1800" b="1" dirty="0"/>
              <a:t>соларијуми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6119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3345" y="1900429"/>
            <a:ext cx="6400800" cy="3048000"/>
          </a:xfrm>
        </p:spPr>
        <p:txBody>
          <a:bodyPr>
            <a:normAutofit/>
          </a:bodyPr>
          <a:lstStyle/>
          <a:p>
            <a:r>
              <a:rPr lang="ru-RU" sz="2000" dirty="0"/>
              <a:t>Око </a:t>
            </a:r>
            <a:r>
              <a:rPr lang="ru-RU" sz="2000" b="1" dirty="0"/>
              <a:t>30%</a:t>
            </a:r>
            <a:r>
              <a:rPr lang="ru-RU" sz="2000" dirty="0"/>
              <a:t> свих смртних исхода од малигних болести настају као последица </a:t>
            </a:r>
            <a:r>
              <a:rPr lang="sr-Latn-RS" sz="2000" dirty="0"/>
              <a:t>:</a:t>
            </a:r>
            <a:endParaRPr lang="sr-Cyrl-RS" sz="2000" dirty="0"/>
          </a:p>
          <a:p>
            <a:endParaRPr lang="sr-Latn-RS" sz="2000" dirty="0"/>
          </a:p>
          <a:p>
            <a:pPr lvl="1"/>
            <a:r>
              <a:rPr lang="ru-RU" sz="1800" b="1" dirty="0"/>
              <a:t>пушења дувана</a:t>
            </a:r>
            <a:endParaRPr lang="sr-Latn-RS" sz="1800" b="1" dirty="0"/>
          </a:p>
          <a:p>
            <a:pPr lvl="1"/>
            <a:r>
              <a:rPr lang="ru-RU" sz="1800" b="1" dirty="0"/>
              <a:t>прекомерне телесне тежине </a:t>
            </a:r>
            <a:endParaRPr lang="sr-Latn-RS" sz="1800" b="1" dirty="0"/>
          </a:p>
          <a:p>
            <a:pPr lvl="1"/>
            <a:r>
              <a:rPr lang="ru-RU" sz="1800" b="1" dirty="0"/>
              <a:t>неправилне исхране</a:t>
            </a:r>
            <a:endParaRPr lang="sr-Latn-RS" sz="1800" b="1" dirty="0"/>
          </a:p>
          <a:p>
            <a:pPr lvl="1"/>
            <a:r>
              <a:rPr lang="ru-RU" sz="1800" b="1" dirty="0"/>
              <a:t>недовољне физичке активности </a:t>
            </a:r>
            <a:endParaRPr lang="sr-Latn-RS" sz="1800" b="1" dirty="0"/>
          </a:p>
          <a:p>
            <a:pPr lvl="1"/>
            <a:r>
              <a:rPr lang="ru-RU" sz="1800" b="1" dirty="0"/>
              <a:t>конзумације алкохола</a:t>
            </a:r>
          </a:p>
        </p:txBody>
      </p:sp>
    </p:spTree>
    <p:extLst>
      <p:ext uri="{BB962C8B-B14F-4D97-AF65-F5344CB8AC3E}">
        <p14:creationId xmlns:p14="http://schemas.microsoft.com/office/powerpoint/2010/main" val="121317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551" y="1123837"/>
            <a:ext cx="2324911" cy="4601183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инфекције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1824229"/>
            <a:ext cx="6134100" cy="3200400"/>
          </a:xfrm>
        </p:spPr>
        <p:txBody>
          <a:bodyPr>
            <a:normAutofit/>
          </a:bodyPr>
          <a:lstStyle/>
          <a:p>
            <a:r>
              <a:rPr lang="ru-RU" sz="2000" dirty="0"/>
              <a:t>Хроничне инфекције вирусима </a:t>
            </a:r>
            <a:r>
              <a:rPr lang="ru-RU" sz="2000" b="1" dirty="0"/>
              <a:t>хепатитиса Б или Ц</a:t>
            </a:r>
            <a:r>
              <a:rPr lang="ru-RU" sz="2000" dirty="0"/>
              <a:t> </a:t>
            </a:r>
            <a:r>
              <a:rPr lang="en-US" sz="2000" dirty="0"/>
              <a:t>– </a:t>
            </a:r>
            <a:r>
              <a:rPr lang="sr-Cyrl-RS" sz="2000" dirty="0"/>
              <a:t>изазивају </a:t>
            </a:r>
            <a:r>
              <a:rPr lang="ru-RU" sz="2000" dirty="0"/>
              <a:t>рак јетре</a:t>
            </a:r>
          </a:p>
          <a:p>
            <a:endParaRPr lang="ru-RU" sz="2000" dirty="0"/>
          </a:p>
          <a:p>
            <a:r>
              <a:rPr lang="ru-RU" sz="2000" dirty="0"/>
              <a:t>Инфекција </a:t>
            </a:r>
            <a:r>
              <a:rPr lang="ru-RU" sz="2000" b="1" dirty="0"/>
              <a:t>Хуманим папилома вирусом</a:t>
            </a:r>
            <a:r>
              <a:rPr lang="ru-RU" sz="2000" dirty="0"/>
              <a:t> </a:t>
            </a:r>
            <a:r>
              <a:rPr lang="en-US" sz="2000" dirty="0"/>
              <a:t>– </a:t>
            </a:r>
            <a:r>
              <a:rPr lang="sr-Cyrl-RS" sz="2000" dirty="0"/>
              <a:t>узрокује </a:t>
            </a:r>
            <a:r>
              <a:rPr lang="ru-RU" sz="2000" dirty="0"/>
              <a:t>рак грлића материце</a:t>
            </a:r>
          </a:p>
          <a:p>
            <a:endParaRPr lang="ru-RU" sz="2000" dirty="0"/>
          </a:p>
          <a:p>
            <a:r>
              <a:rPr lang="ru-RU" sz="2000" dirty="0"/>
              <a:t>Инфекција </a:t>
            </a:r>
            <a:r>
              <a:rPr lang="ru-RU" sz="2000" b="1" dirty="0"/>
              <a:t>Helicobacter pylori </a:t>
            </a:r>
            <a:r>
              <a:rPr lang="ru-RU" sz="2000" dirty="0"/>
              <a:t>– повезана са </a:t>
            </a:r>
            <a:r>
              <a:rPr lang="sr-Cyrl-RS" sz="2000" dirty="0"/>
              <a:t>раком </a:t>
            </a:r>
            <a:r>
              <a:rPr lang="ru-RU" sz="2000" dirty="0"/>
              <a:t>желуца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089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 за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рака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488586"/>
            <a:ext cx="6019800" cy="5988415"/>
          </a:xfrm>
        </p:spPr>
        <p:txBody>
          <a:bodyPr>
            <a:normAutofit/>
          </a:bodyPr>
          <a:lstStyle/>
          <a:p>
            <a:r>
              <a:rPr lang="sr-Cyrl-RS" sz="2000" b="1" dirty="0"/>
              <a:t>С</a:t>
            </a:r>
            <a:r>
              <a:rPr lang="ru-RU" sz="2000" b="1" dirty="0"/>
              <a:t>крининг рака дојке: </a:t>
            </a:r>
          </a:p>
          <a:p>
            <a:pPr lvl="1"/>
            <a:r>
              <a:rPr lang="ru-RU" sz="1800" dirty="0"/>
              <a:t>жене 50-69 година</a:t>
            </a:r>
          </a:p>
          <a:p>
            <a:pPr lvl="1"/>
            <a:r>
              <a:rPr lang="ru-RU" sz="1800" dirty="0"/>
              <a:t>мамографски прегледи на две године </a:t>
            </a:r>
          </a:p>
          <a:p>
            <a:pPr lvl="1"/>
            <a:endParaRPr lang="ru-RU" sz="1800" dirty="0"/>
          </a:p>
          <a:p>
            <a:r>
              <a:rPr lang="ru-RU" sz="2000" b="1" dirty="0"/>
              <a:t>Скрининг на карцином грлића материце:</a:t>
            </a:r>
          </a:p>
          <a:p>
            <a:pPr lvl="1"/>
            <a:r>
              <a:rPr lang="ru-RU" sz="1800" dirty="0"/>
              <a:t>жене 25-64 година</a:t>
            </a:r>
          </a:p>
          <a:p>
            <a:pPr lvl="1"/>
            <a:r>
              <a:rPr lang="ru-RU" sz="1800" dirty="0"/>
              <a:t>гинеколошки преглед и Пап тест једном у три године</a:t>
            </a:r>
          </a:p>
          <a:p>
            <a:pPr lvl="1"/>
            <a:endParaRPr lang="ru-RU" sz="1800" dirty="0"/>
          </a:p>
          <a:p>
            <a:r>
              <a:rPr lang="ru-RU" sz="2000" b="1" dirty="0"/>
              <a:t>Скрининг на рак дебелог црева</a:t>
            </a:r>
          </a:p>
          <a:p>
            <a:pPr lvl="1"/>
            <a:r>
              <a:rPr lang="ru-RU" sz="1800" dirty="0"/>
              <a:t>Особе оба пола 50-74 година</a:t>
            </a:r>
          </a:p>
          <a:p>
            <a:pPr lvl="1"/>
            <a:r>
              <a:rPr lang="ru-RU" sz="1800" dirty="0"/>
              <a:t>тестирање на скривено крварење у столици једном у две године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117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828800"/>
            <a:ext cx="6019800" cy="2895600"/>
          </a:xfrm>
        </p:spPr>
        <p:txBody>
          <a:bodyPr>
            <a:normAutofit/>
          </a:bodyPr>
          <a:lstStyle/>
          <a:p>
            <a:r>
              <a:rPr lang="sr-Cyrl-RS" sz="2000" b="1" dirty="0"/>
              <a:t>Превенција  </a:t>
            </a:r>
          </a:p>
          <a:p>
            <a:pPr lvl="1"/>
            <a:r>
              <a:rPr lang="sr-Cyrl-RS" sz="1800" dirty="0"/>
              <a:t>усвојити здраве животне стилове</a:t>
            </a:r>
          </a:p>
          <a:p>
            <a:pPr lvl="1"/>
            <a:r>
              <a:rPr lang="sr-Cyrl-RS" sz="1800" dirty="0"/>
              <a:t>избацити штетне навике</a:t>
            </a:r>
            <a:endParaRPr lang="sr-Cyrl-RS" sz="1800" b="1" dirty="0"/>
          </a:p>
          <a:p>
            <a:endParaRPr lang="sr-Cyrl-RS" sz="2000" dirty="0"/>
          </a:p>
          <a:p>
            <a:r>
              <a:rPr lang="sr-Cyrl-RS" sz="2000" b="1" dirty="0"/>
              <a:t>Рано откривање</a:t>
            </a:r>
            <a:r>
              <a:rPr lang="sr-Cyrl-RS" sz="2000" dirty="0"/>
              <a:t>  </a:t>
            </a:r>
          </a:p>
          <a:p>
            <a:pPr lvl="1"/>
            <a:r>
              <a:rPr lang="sr-Cyrl-RS" sz="1800" dirty="0"/>
              <a:t>редовна контрола здравља код изабраног лекара </a:t>
            </a:r>
          </a:p>
          <a:p>
            <a:pPr lvl="1"/>
            <a:r>
              <a:rPr lang="sr-Cyrl-RS" sz="1800" dirty="0"/>
              <a:t>одазивање на организовани скрининг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364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је то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381000"/>
            <a:ext cx="5943600" cy="6248400"/>
          </a:xfrm>
        </p:spPr>
        <p:txBody>
          <a:bodyPr>
            <a:normAutofit/>
          </a:bodyPr>
          <a:lstStyle/>
          <a:p>
            <a:r>
              <a:rPr lang="sr-Cyrl-RS" sz="2400" dirty="0"/>
              <a:t>Рак представља заједнички назив за читав низ обољења за које је заједничко следеће:</a:t>
            </a:r>
          </a:p>
          <a:p>
            <a:pPr lvl="1"/>
            <a:r>
              <a:rPr lang="sr-Cyrl-RS" sz="20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000" b="1" dirty="0"/>
              <a:t>ове ћелије се могу проширити и разорити околна ткива, као и удаљене органе</a:t>
            </a:r>
            <a:endParaRPr lang="en-US" sz="2000" b="1" dirty="0"/>
          </a:p>
          <a:p>
            <a:pPr lvl="1"/>
            <a:endParaRPr lang="en-US" sz="2000" dirty="0"/>
          </a:p>
          <a:p>
            <a:r>
              <a:rPr lang="sr-Cyrl-RS" sz="2400" dirty="0"/>
              <a:t>Користе се и називи малигни тумори или малигне неоплазме</a:t>
            </a:r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61219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Колико је рак учестала болест?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1" y="559308"/>
            <a:ext cx="5632449" cy="5841492"/>
          </a:xfrm>
        </p:spPr>
        <p:txBody>
          <a:bodyPr>
            <a:normAutofit/>
          </a:bodyPr>
          <a:lstStyle/>
          <a:p>
            <a:r>
              <a:rPr lang="sr-Cyrl-RS" sz="2400" dirty="0"/>
              <a:t>Рак је био одговоран за скоро </a:t>
            </a:r>
            <a:r>
              <a:rPr lang="sr-Cyrl-RS" sz="2400" b="1" dirty="0"/>
              <a:t>10 милиона </a:t>
            </a:r>
            <a:r>
              <a:rPr lang="sr-Cyrl-RS" sz="2400" dirty="0"/>
              <a:t>смртних случајева у свету током 2020.</a:t>
            </a:r>
          </a:p>
          <a:p>
            <a:endParaRPr lang="sr-Cyrl-RS" sz="2400" dirty="0"/>
          </a:p>
          <a:p>
            <a:r>
              <a:rPr lang="sr-Cyrl-RS" sz="2400" dirty="0"/>
              <a:t>У свету су, према броју нових случајева у 2020. </a:t>
            </a:r>
            <a:r>
              <a:rPr lang="sr-Cyrl-RS" sz="2400" b="1" dirty="0"/>
              <a:t>најучесталији облици рака</a:t>
            </a:r>
            <a:r>
              <a:rPr lang="sr-Cyrl-RS" sz="2400" dirty="0"/>
              <a:t> били:</a:t>
            </a:r>
          </a:p>
          <a:p>
            <a:pPr lvl="1"/>
            <a:r>
              <a:rPr lang="sr-Cyrl-RS" sz="2000" b="1" dirty="0"/>
              <a:t>рак дојке</a:t>
            </a:r>
          </a:p>
          <a:p>
            <a:pPr lvl="1"/>
            <a:r>
              <a:rPr lang="sr-Cyrl-RS" sz="2000" b="1" dirty="0"/>
              <a:t>рак плућа</a:t>
            </a:r>
          </a:p>
          <a:p>
            <a:pPr lvl="1"/>
            <a:r>
              <a:rPr lang="sr-Cyrl-RS" sz="2000" b="1" dirty="0"/>
              <a:t>рак дебелог црева</a:t>
            </a:r>
          </a:p>
          <a:p>
            <a:pPr lvl="1"/>
            <a:r>
              <a:rPr lang="sr-Cyrl-RS" sz="2000" b="1" dirty="0"/>
              <a:t>рак простате</a:t>
            </a:r>
          </a:p>
          <a:p>
            <a:pPr lvl="1"/>
            <a:r>
              <a:rPr lang="sr-Cyrl-RS" sz="2000" b="1" dirty="0"/>
              <a:t>рак коже (немеланомски)</a:t>
            </a:r>
          </a:p>
          <a:p>
            <a:pPr lvl="1"/>
            <a:r>
              <a:rPr lang="sr-Cyrl-RS" sz="2000" b="1" dirty="0"/>
              <a:t>рак желуца</a:t>
            </a:r>
          </a:p>
          <a:p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396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558" y="960470"/>
            <a:ext cx="5899638" cy="2057400"/>
          </a:xfrm>
        </p:spPr>
        <p:txBody>
          <a:bodyPr>
            <a:noAutofit/>
          </a:bodyPr>
          <a:lstStyle/>
          <a:p>
            <a:pPr algn="ctr"/>
            <a:r>
              <a:rPr lang="sr-Cyrl-R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578</a:t>
            </a:r>
            <a:r>
              <a:rPr lang="sr-Cyrl-R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оболелих, 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sr-Cyrl-R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350</a:t>
            </a:r>
            <a:r>
              <a:rPr lang="sr-Cyrl-R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умрлих*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0"/>
            <a:ext cx="6019800" cy="4191000"/>
          </a:xfrm>
        </p:spPr>
        <p:txBody>
          <a:bodyPr>
            <a:normAutofit/>
          </a:bodyPr>
          <a:lstStyle/>
          <a:p>
            <a:r>
              <a:rPr lang="sr-Cyrl-CS" sz="2000" dirty="0"/>
              <a:t>Водећи 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000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613461"/>
            <a:ext cx="4343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800" dirty="0">
                <a:solidFill>
                  <a:srgbClr val="000000"/>
                </a:solidFill>
                <a:latin typeface="Corbel" panose="020B0503020204020204"/>
              </a:rPr>
              <a:t>*Извор</a:t>
            </a:r>
            <a:r>
              <a:rPr lang="sr-Cyrl-RS" sz="800" dirty="0" smtClean="0">
                <a:solidFill>
                  <a:srgbClr val="000000"/>
                </a:solidFill>
                <a:latin typeface="Corbel" panose="020B0503020204020204"/>
              </a:rPr>
              <a:t>:</a:t>
            </a:r>
            <a:r>
              <a:rPr lang="en-US" sz="800" dirty="0">
                <a:solidFill>
                  <a:srgbClr val="000000"/>
                </a:solidFill>
              </a:rPr>
              <a:t> https://www.batut.org.rs/download/publikacije/MaligniTumoriURepubliciSrbiji2022.pdf</a:t>
            </a:r>
            <a:endParaRPr lang="en-GB" sz="800" dirty="0">
              <a:solidFill>
                <a:srgbClr val="000000"/>
              </a:solidFill>
              <a:latin typeface="Corbel" panose="020B050302020402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2485072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Србија</a:t>
            </a:r>
          </a:p>
          <a:p>
            <a:r>
              <a:rPr lang="sr-Latn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20</a:t>
            </a:r>
            <a:r>
              <a:rPr lang="sr-Cyrl-RS" sz="3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2</a:t>
            </a:r>
            <a:r>
              <a:rPr lang="en-US" sz="3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2</a:t>
            </a:r>
            <a:r>
              <a:rPr lang="sr-Latn-RS" sz="3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. </a:t>
            </a:r>
            <a:endParaRPr lang="sr-Cyrl-RS" sz="3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r>
              <a:rPr lang="sr-Cyrl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година</a:t>
            </a:r>
            <a:endParaRPr lang="en-GB" sz="3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848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163" y="1419374"/>
            <a:ext cx="2363521" cy="3886200"/>
          </a:xfrm>
        </p:spPr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Србије,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35" y="2133600"/>
            <a:ext cx="2895600" cy="2514600"/>
          </a:xfrm>
        </p:spPr>
        <p:txBody>
          <a:bodyPr>
            <a:normAutofit/>
          </a:bodyPr>
          <a:lstStyle/>
          <a:p>
            <a:r>
              <a:rPr lang="ru-RU" sz="2400" dirty="0"/>
              <a:t>Код </a:t>
            </a:r>
            <a:r>
              <a:rPr lang="ru-RU" sz="2400" b="1" dirty="0"/>
              <a:t>мушкараца</a:t>
            </a:r>
            <a:r>
              <a:rPr lang="en-US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000" dirty="0"/>
              <a:t>рак плућа и бронха 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r-Cyrl-RS" sz="2000" dirty="0"/>
              <a:t>рак </a:t>
            </a:r>
            <a:r>
              <a:rPr lang="ru-RU" sz="2000" dirty="0"/>
              <a:t>дебелог црева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000" dirty="0"/>
              <a:t>рак простате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3460" y="2362200"/>
            <a:ext cx="31307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Код </a:t>
            </a:r>
            <a:r>
              <a:rPr lang="ru-RU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жена</a:t>
            </a:r>
            <a:r>
              <a:rPr lang="en-US" sz="24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дојке </a:t>
            </a:r>
            <a:endParaRPr lang="en-US" sz="2000" dirty="0">
              <a:solidFill>
                <a:srgbClr val="000000">
                  <a:lumMod val="65000"/>
                  <a:lumOff val="35000"/>
                </a:srgbClr>
              </a:solidFill>
              <a:latin typeface="Corbel" panose="020B0503020204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плућа и бронха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дебелог црева </a:t>
            </a:r>
            <a:endParaRPr lang="en-US" sz="2000" dirty="0">
              <a:solidFill>
                <a:srgbClr val="000000">
                  <a:lumMod val="65000"/>
                  <a:lumOff val="35000"/>
                </a:srgbClr>
              </a:solidFill>
              <a:latin typeface="Corbel" panose="020B0503020204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грлића материце</a:t>
            </a:r>
          </a:p>
        </p:txBody>
      </p:sp>
    </p:spTree>
    <p:extLst>
      <p:ext uri="{BB962C8B-B14F-4D97-AF65-F5344CB8AC3E}">
        <p14:creationId xmlns:p14="http://schemas.microsoft.com/office/powerpoint/2010/main" val="112091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1" y="1471748"/>
            <a:ext cx="5681643" cy="3905362"/>
          </a:xfrm>
        </p:spPr>
        <p:txBody>
          <a:bodyPr>
            <a:normAutofit/>
          </a:bodyPr>
          <a:lstStyle/>
          <a:p>
            <a:r>
              <a:rPr lang="sr-Cyrl-RS" sz="2000" dirty="0"/>
              <a:t>Настајање рака отпочиње </a:t>
            </a:r>
            <a:r>
              <a:rPr lang="sr-Cyrl-RS" sz="2000" b="1" dirty="0"/>
              <a:t>трансформацијом нормалне ћелије у малигну ћелију</a:t>
            </a:r>
          </a:p>
          <a:p>
            <a:endParaRPr lang="sr-Cyrl-RS" sz="2000" b="1" dirty="0"/>
          </a:p>
          <a:p>
            <a:r>
              <a:rPr lang="sr-Cyrl-RS" sz="2000" dirty="0"/>
              <a:t>Овај процес је обично постепен, и креће се од почетног развоја </a:t>
            </a:r>
            <a:r>
              <a:rPr lang="sr-Cyrl-RS" sz="2000" b="1" dirty="0"/>
              <a:t>преканцерске лезије</a:t>
            </a:r>
            <a:r>
              <a:rPr lang="sr-Cyrl-RS" sz="2000" dirty="0"/>
              <a:t>, до настанка </a:t>
            </a:r>
            <a:r>
              <a:rPr lang="sr-Cyrl-RS" sz="2000" b="1" dirty="0"/>
              <a:t>малигног тумора</a:t>
            </a:r>
          </a:p>
          <a:p>
            <a:endParaRPr lang="sr-Cyrl-RS" sz="2000" dirty="0"/>
          </a:p>
          <a:p>
            <a:r>
              <a:rPr lang="sr-Cyrl-RS" sz="2000" b="1" dirty="0"/>
              <a:t>Старење</a:t>
            </a:r>
            <a:r>
              <a:rPr lang="sr-Cyrl-RS" sz="2000" dirty="0"/>
              <a:t> има велики утицај – учесталост појаве рака значајно се повећава у каснијим годинама живота</a:t>
            </a:r>
          </a:p>
        </p:txBody>
      </p:sp>
    </p:spTree>
    <p:extLst>
      <p:ext uri="{BB962C8B-B14F-4D97-AF65-F5344CB8AC3E}">
        <p14:creationId xmlns:p14="http://schemas.microsoft.com/office/powerpoint/2010/main" val="100561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5791200" cy="4114800"/>
          </a:xfrm>
        </p:spPr>
        <p:txBody>
          <a:bodyPr>
            <a:normAutofit/>
          </a:bodyPr>
          <a:lstStyle/>
          <a:p>
            <a:r>
              <a:rPr lang="sr-Cyrl-RS" sz="2400" dirty="0"/>
              <a:t>Постоје 4 групе фактора који могу да узрокују рак: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Генетски фактори</a:t>
            </a:r>
          </a:p>
          <a:p>
            <a:pPr lvl="1"/>
            <a:r>
              <a:rPr lang="sr-Cyrl-RS" sz="2000" b="1" dirty="0"/>
              <a:t>Физички агенси</a:t>
            </a:r>
            <a:r>
              <a:rPr lang="sr-Cyrl-RS" sz="2000" dirty="0"/>
              <a:t> (нпр. </a:t>
            </a:r>
            <a:r>
              <a:rPr lang="en-GB" sz="2000" dirty="0"/>
              <a:t>UV </a:t>
            </a:r>
            <a:r>
              <a:rPr lang="sr-Cyrl-RS" sz="2000" dirty="0"/>
              <a:t>и јонизујућа зрачења)</a:t>
            </a:r>
          </a:p>
          <a:p>
            <a:pPr lvl="1"/>
            <a:r>
              <a:rPr lang="sr-Cyrl-RS" sz="2000" b="1" dirty="0"/>
              <a:t>Хемијски агенси</a:t>
            </a:r>
            <a:r>
              <a:rPr lang="sr-Cyrl-RS" sz="20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000" b="1" dirty="0"/>
              <a:t>Биолошки агенси </a:t>
            </a:r>
            <a:r>
              <a:rPr lang="sr-Cyrl-RS" sz="2000" dirty="0"/>
              <a:t>(нпр. одређене вирусне и бактеријске инфекције)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09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6248400" cy="4022941"/>
          </a:xfrm>
        </p:spPr>
        <p:txBody>
          <a:bodyPr>
            <a:normAutofit/>
          </a:bodyPr>
          <a:lstStyle/>
          <a:p>
            <a:r>
              <a:rPr lang="sr-Cyrl-RS" sz="2000" dirty="0"/>
              <a:t>Постоје и бројни </a:t>
            </a:r>
            <a:r>
              <a:rPr lang="sr-Cyrl-RS" sz="2000" b="1" dirty="0"/>
              <a:t>фактори ризика </a:t>
            </a:r>
            <a:r>
              <a:rPr lang="sr-Cyrl-RS" sz="2000" dirty="0"/>
              <a:t>који су повезани са настанком рака. Најважнији су :</a:t>
            </a:r>
          </a:p>
          <a:p>
            <a:endParaRPr lang="sr-Cyrl-RS" sz="2000" dirty="0"/>
          </a:p>
          <a:p>
            <a:pPr lvl="1"/>
            <a:r>
              <a:rPr lang="sr-Cyrl-RS" sz="1800" b="1" dirty="0"/>
              <a:t>Употреба дуванских производа</a:t>
            </a:r>
          </a:p>
          <a:p>
            <a:pPr lvl="1"/>
            <a:r>
              <a:rPr lang="sr-Cyrl-RS" sz="1800" b="1" dirty="0"/>
              <a:t>Конзумација алкохола</a:t>
            </a:r>
          </a:p>
          <a:p>
            <a:pPr lvl="1"/>
            <a:r>
              <a:rPr lang="sr-Cyrl-RS" sz="1800" b="1" dirty="0"/>
              <a:t>Неправилна исхрана</a:t>
            </a:r>
          </a:p>
          <a:p>
            <a:pPr lvl="1"/>
            <a:r>
              <a:rPr lang="sr-Cyrl-RS" sz="1800" b="1" dirty="0"/>
              <a:t>Физичка неактивност</a:t>
            </a:r>
          </a:p>
          <a:p>
            <a:pPr lvl="1"/>
            <a:r>
              <a:rPr lang="sr-Cyrl-RS" sz="1800" b="1" dirty="0"/>
              <a:t>Хроничне инфекције (нпр. хепатитис Б и Ц)</a:t>
            </a:r>
          </a:p>
          <a:p>
            <a:pPr lvl="1"/>
            <a:endParaRPr lang="sr-Cyrl-RS" sz="1800" b="1" dirty="0"/>
          </a:p>
          <a:p>
            <a:r>
              <a:rPr lang="sr-Cyrl-RS" sz="2000" b="1" dirty="0"/>
              <a:t>Прва 4 побројана фактора ризика </a:t>
            </a:r>
            <a:r>
              <a:rPr lang="sr-Cyrl-RS" sz="2000" dirty="0"/>
              <a:t>повезани су са настанком и других хроничних незазраних болести – болести срца и крвних судова, шећерна болест</a:t>
            </a:r>
          </a:p>
        </p:txBody>
      </p:sp>
    </p:spTree>
    <p:extLst>
      <p:ext uri="{BB962C8B-B14F-4D97-AF65-F5344CB8AC3E}">
        <p14:creationId xmlns:p14="http://schemas.microsoft.com/office/powerpoint/2010/main" val="32589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6000">
        <p14:reveal/>
      </p:transition>
    </mc:Choice>
    <mc:Fallback xmlns="">
      <p:transition spd="slow" advClick="0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161448"/>
            <a:ext cx="5943600" cy="4525963"/>
          </a:xfrm>
        </p:spPr>
        <p:txBody>
          <a:bodyPr>
            <a:normAutofit/>
          </a:bodyPr>
          <a:lstStyle/>
          <a:p>
            <a:r>
              <a:rPr lang="sr-Cyrl-RS" sz="2000" dirty="0"/>
              <a:t>Бројни су могући симптоми и знаци, а болест често не даје никакве промене</a:t>
            </a:r>
            <a:endParaRPr lang="en-US" sz="2000" dirty="0"/>
          </a:p>
          <a:p>
            <a:endParaRPr lang="sr-Cyrl-RS" sz="2000" dirty="0"/>
          </a:p>
          <a:p>
            <a:r>
              <a:rPr lang="sr-Cyrl-RS" sz="2000" dirty="0"/>
              <a:t>Веома је важно обратити пажњу на </a:t>
            </a:r>
            <a:r>
              <a:rPr lang="sr-Cyrl-RS" sz="2000" b="1" dirty="0"/>
              <a:t>необјашњиве телесне промене</a:t>
            </a:r>
            <a:endParaRPr lang="en-US" sz="2000" b="1" dirty="0"/>
          </a:p>
          <a:p>
            <a:endParaRPr lang="sr-Cyrl-RS" sz="2000" b="1" dirty="0"/>
          </a:p>
          <a:p>
            <a:r>
              <a:rPr lang="sr-Cyrl-RS" sz="2000" dirty="0"/>
              <a:t>Ове појаве могу бити последица бројних других болести и стања, али је </a:t>
            </a:r>
            <a:r>
              <a:rPr lang="sr-Cyrl-RS" sz="2000" b="1" dirty="0"/>
              <a:t>важно да се обратите лекару</a:t>
            </a:r>
            <a:r>
              <a:rPr lang="sr-Cyrl-RS" sz="2000" dirty="0"/>
              <a:t> како би се утврдила права природа промена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4665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000">
        <p14:reveal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895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Wingdings 2</vt:lpstr>
      <vt:lpstr>Office Theme</vt:lpstr>
      <vt:lpstr>Frame</vt:lpstr>
      <vt:lpstr>4. фебруар   Светски дан  борбе против рака  Градски завод за јавно здравље Београд</vt:lpstr>
      <vt:lpstr>Шта је то рак?</vt:lpstr>
      <vt:lpstr>Колико је рак учестала болест?</vt:lpstr>
      <vt:lpstr>41.578 оболелих, 19.350 умрлих*</vt:lpstr>
      <vt:lpstr>Најчешће локализације рака у популацији Србије, 2022.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фебруар   Светски дан  борбе против рака  Градски завод за јавно здравље Београд</dc:title>
  <dc:creator>Nemanja Stefanovic</dc:creator>
  <cp:lastModifiedBy>Nemanja Stefanovic</cp:lastModifiedBy>
  <cp:revision>3</cp:revision>
  <dcterms:created xsi:type="dcterms:W3CDTF">2024-01-24T08:27:47Z</dcterms:created>
  <dcterms:modified xsi:type="dcterms:W3CDTF">2025-01-27T12:36:27Z</dcterms:modified>
</cp:coreProperties>
</file>