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2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FACEEE"/>
    <a:srgbClr val="FBC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0100" cy="68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365125"/>
            <a:ext cx="9771186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C00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825625"/>
            <a:ext cx="9771185" cy="4351338"/>
          </a:xfrm>
        </p:spPr>
        <p:txBody>
          <a:bodyPr/>
          <a:lstStyle>
            <a:lvl1pPr>
              <a:defRPr sz="2600">
                <a:solidFill>
                  <a:srgbClr val="EC008C"/>
                </a:solidFill>
              </a:defRPr>
            </a:lvl1pPr>
            <a:lvl2pPr>
              <a:defRPr>
                <a:solidFill>
                  <a:srgbClr val="EC008C"/>
                </a:solidFill>
              </a:defRPr>
            </a:lvl2pPr>
            <a:lvl3pPr>
              <a:defRPr>
                <a:solidFill>
                  <a:srgbClr val="EC008C"/>
                </a:solidFill>
              </a:defRPr>
            </a:lvl3pPr>
            <a:lvl4pPr>
              <a:defRPr>
                <a:solidFill>
                  <a:srgbClr val="EC008C"/>
                </a:solidFill>
              </a:defRPr>
            </a:lvl4pPr>
            <a:lvl5pPr>
              <a:defRPr>
                <a:solidFill>
                  <a:srgbClr val="EC008C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333952"/>
            <a:ext cx="9771186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solidFill>
                  <a:srgbClr val="FF0066"/>
                </a:solidFill>
                <a:latin typeface="+mn-lt"/>
              </a:rPr>
              <a:t>МИСЛИТЕ НА ВРЕМЕ…</a:t>
            </a:r>
            <a:endParaRPr lang="es-ES" sz="36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417639"/>
            <a:ext cx="10008465" cy="510698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rgbClr val="7030A0"/>
                </a:solidFill>
              </a:rPr>
              <a:t>Храните се правилно...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rgbClr val="7030A0"/>
                </a:solidFill>
              </a:rPr>
              <a:t>Одржавајте одговарајућу телесну тежину...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rgbClr val="7030A0"/>
                </a:solidFill>
              </a:rPr>
              <a:t>Будите физички активни...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rgbClr val="7030A0"/>
                </a:solidFill>
              </a:rPr>
              <a:t>Уколико сте пушач, оставите цигарете! </a:t>
            </a:r>
          </a:p>
          <a:p>
            <a:pPr marL="0" indent="0" algn="ctr">
              <a:buNone/>
              <a:defRPr/>
            </a:pPr>
            <a:r>
              <a:rPr lang="ru-RU" sz="3600" dirty="0">
                <a:solidFill>
                  <a:srgbClr val="FF0066"/>
                </a:solidFill>
              </a:rPr>
              <a:t>АЛИ НЕ ЗАБОРАВИТЕ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7030A0"/>
                </a:solidFill>
              </a:rPr>
              <a:t>Редовни превентивни прегледи су једини поуздан начин за откривање рака дојке у раној фази!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7030A0"/>
                </a:solidFill>
              </a:rPr>
              <a:t>Рано откривена болест = добра прогноза у 90% случајева!!!</a:t>
            </a:r>
            <a:endParaRPr lang="es-E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86909"/>
      </p:ext>
    </p:extLst>
  </p:cSld>
  <p:clrMapOvr>
    <a:masterClrMapping/>
  </p:clrMapOvr>
  <p:transition spd="slow" advClick="0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r-Cyrl-RS" sz="4000" dirty="0">
                <a:solidFill>
                  <a:srgbClr val="FF0066"/>
                </a:solidFill>
                <a:latin typeface="+mn-lt"/>
              </a:rPr>
              <a:t>Шта је „организовани </a:t>
            </a:r>
            <a:r>
              <a:rPr lang="sr-Cyrl-RS" sz="4000" dirty="0" err="1">
                <a:solidFill>
                  <a:srgbClr val="FF0066"/>
                </a:solidFill>
                <a:latin typeface="+mn-lt"/>
              </a:rPr>
              <a:t>скрининг</a:t>
            </a:r>
            <a:r>
              <a:rPr lang="sr-Cyrl-RS" sz="4000" dirty="0">
                <a:solidFill>
                  <a:srgbClr val="FF0066"/>
                </a:solidFill>
                <a:latin typeface="+mn-lt"/>
              </a:rPr>
              <a:t>“?</a:t>
            </a:r>
            <a:endParaRPr lang="es-E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890714"/>
            <a:ext cx="9771186" cy="461399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Скрининг</a:t>
            </a:r>
            <a:r>
              <a:rPr lang="en-US" sz="2400" dirty="0"/>
              <a:t> je </a:t>
            </a:r>
            <a:r>
              <a:rPr lang="en-US" sz="2400" dirty="0" err="1"/>
              <a:t>прелиминарно</a:t>
            </a:r>
            <a:r>
              <a:rPr lang="en-US" sz="2400" dirty="0"/>
              <a:t> </a:t>
            </a:r>
            <a:r>
              <a:rPr lang="en-US" sz="2400" dirty="0" err="1"/>
              <a:t>откривање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тада</a:t>
            </a:r>
            <a:r>
              <a:rPr lang="en-US" sz="2400" dirty="0"/>
              <a:t> </a:t>
            </a:r>
            <a:r>
              <a:rPr lang="en-US" sz="2400" dirty="0" err="1"/>
              <a:t>непрепознатих</a:t>
            </a:r>
            <a:r>
              <a:rPr lang="en-US" sz="2400" dirty="0"/>
              <a:t> </a:t>
            </a:r>
            <a:r>
              <a:rPr lang="en-US" sz="2400" dirty="0" err="1"/>
              <a:t>поремећаја</a:t>
            </a:r>
            <a:r>
              <a:rPr lang="en-US" sz="2400" dirty="0"/>
              <a:t> </a:t>
            </a:r>
            <a:r>
              <a:rPr lang="en-US" sz="2400" dirty="0" err="1"/>
              <a:t>здравља</a:t>
            </a:r>
            <a:r>
              <a:rPr lang="en-US" sz="2400" dirty="0"/>
              <a:t> у </a:t>
            </a:r>
            <a:r>
              <a:rPr lang="en-US" sz="2400" dirty="0" err="1"/>
              <a:t>фази</a:t>
            </a:r>
            <a:r>
              <a:rPr lang="en-US" sz="2400" dirty="0"/>
              <a:t> </a:t>
            </a:r>
            <a:r>
              <a:rPr lang="en-US" sz="2400" dirty="0" err="1"/>
              <a:t>када</a:t>
            </a:r>
            <a:r>
              <a:rPr lang="en-US" sz="2400" dirty="0"/>
              <a:t> </a:t>
            </a:r>
            <a:r>
              <a:rPr lang="en-US" sz="2400" dirty="0" err="1"/>
              <a:t>нема</a:t>
            </a:r>
            <a:r>
              <a:rPr lang="en-US" sz="2400" dirty="0"/>
              <a:t> </a:t>
            </a:r>
            <a:r>
              <a:rPr lang="en-US" sz="2400" dirty="0" err="1"/>
              <a:t>никаквих</a:t>
            </a:r>
            <a:r>
              <a:rPr lang="en-US" sz="2400" dirty="0"/>
              <a:t> </a:t>
            </a:r>
            <a:r>
              <a:rPr lang="en-US" sz="2400" dirty="0" err="1"/>
              <a:t>симптома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,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помоћ</a:t>
            </a:r>
            <a:r>
              <a:rPr lang="en-US" sz="2400" dirty="0"/>
              <a:t> </a:t>
            </a:r>
            <a:r>
              <a:rPr lang="en-US" sz="2400" dirty="0" err="1"/>
              <a:t>лако</a:t>
            </a:r>
            <a:r>
              <a:rPr lang="en-US" sz="2400" dirty="0"/>
              <a:t> и </a:t>
            </a:r>
            <a:r>
              <a:rPr lang="en-US" sz="2400" dirty="0" err="1"/>
              <a:t>брзо</a:t>
            </a:r>
            <a:r>
              <a:rPr lang="en-US" sz="2400" dirty="0"/>
              <a:t> </a:t>
            </a:r>
            <a:r>
              <a:rPr lang="en-US" sz="2400" dirty="0" err="1"/>
              <a:t>применљивих</a:t>
            </a:r>
            <a:r>
              <a:rPr lang="en-US" sz="2400" dirty="0"/>
              <a:t> </a:t>
            </a:r>
            <a:r>
              <a:rPr lang="en-US" sz="2400" dirty="0" err="1"/>
              <a:t>поступака</a:t>
            </a:r>
            <a:r>
              <a:rPr lang="en-US" sz="2400" dirty="0"/>
              <a:t> (</a:t>
            </a:r>
            <a:r>
              <a:rPr lang="en-US" sz="2400" dirty="0" err="1"/>
              <a:t>тестова</a:t>
            </a:r>
            <a:r>
              <a:rPr lang="en-US" sz="2400" dirty="0" smtClean="0"/>
              <a:t>)</a:t>
            </a:r>
            <a:r>
              <a:rPr lang="sr-Cyrl-RS" sz="2400" dirty="0" smtClean="0"/>
              <a:t>.</a:t>
            </a:r>
            <a:endParaRPr lang="sr-Cyrl-RS" sz="2400" dirty="0"/>
          </a:p>
          <a:p>
            <a:pPr marL="0" indent="0">
              <a:buNone/>
              <a:defRPr/>
            </a:pPr>
            <a:endParaRPr lang="sr-Cyrl-RS" sz="2400" dirty="0" smtClean="0"/>
          </a:p>
          <a:p>
            <a:pPr marL="0" indent="0">
              <a:buNone/>
              <a:defRPr/>
            </a:pPr>
            <a:endParaRPr lang="sr-Cyrl-RS" sz="2400" dirty="0"/>
          </a:p>
          <a:p>
            <a:pPr eaLnBrk="1" hangingPunct="1">
              <a:defRPr/>
            </a:pPr>
            <a:r>
              <a:rPr lang="ru-RU" sz="2400" dirty="0"/>
              <a:t>Позивање жена 50-69 година старости</a:t>
            </a:r>
          </a:p>
          <a:p>
            <a:pPr eaLnBrk="1" hangingPunct="1">
              <a:defRPr/>
            </a:pPr>
            <a:r>
              <a:rPr lang="ru-RU" sz="2400" dirty="0"/>
              <a:t>Радиографски преглед дојки = МАМОГРАФИЈА</a:t>
            </a:r>
          </a:p>
          <a:p>
            <a:pPr eaLnBrk="1" hangingPunct="1">
              <a:defRPr/>
            </a:pPr>
            <a:r>
              <a:rPr lang="ru-RU" sz="2400" dirty="0"/>
              <a:t>Једанпут у 2 године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445" y="4335759"/>
            <a:ext cx="2015828" cy="2015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783315"/>
      </p:ext>
    </p:extLst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231776"/>
            <a:ext cx="9771186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>
                <a:solidFill>
                  <a:srgbClr val="FF0066"/>
                </a:solidFill>
                <a:latin typeface="+mn-lt"/>
              </a:rPr>
              <a:t>Скрининг на рак дојке у Србији</a:t>
            </a:r>
            <a:endParaRPr lang="es-E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557339"/>
            <a:ext cx="8628186" cy="4967287"/>
          </a:xfrm>
        </p:spPr>
        <p:txBody>
          <a:bodyPr/>
          <a:lstStyle/>
          <a:p>
            <a:pPr eaLnBrk="1" hangingPunct="1"/>
            <a:r>
              <a:rPr lang="ru-RU" altLang="en-US" sz="2000" dirty="0"/>
              <a:t>Спроводи се од децембра 2012. године</a:t>
            </a:r>
          </a:p>
          <a:p>
            <a:pPr eaLnBrk="1" hangingPunct="1"/>
            <a:r>
              <a:rPr lang="ru-RU" altLang="en-US" sz="2000" dirty="0"/>
              <a:t>35 општина/домова здравља </a:t>
            </a:r>
          </a:p>
          <a:p>
            <a:pPr eaLnBrk="1" hangingPunct="1"/>
            <a:r>
              <a:rPr lang="ru-RU" altLang="en-US" sz="2000" dirty="0"/>
              <a:t>21 мобилни мамограф</a:t>
            </a:r>
          </a:p>
          <a:p>
            <a:pPr eaLnBrk="1" hangingPunct="1"/>
            <a:endParaRPr lang="sr-Latn-RS" altLang="en-US" sz="2000" dirty="0"/>
          </a:p>
          <a:p>
            <a:pPr eaLnBrk="1" hangingPunct="1"/>
            <a:r>
              <a:rPr lang="sr-Cyrl-RS" altLang="en-US" sz="2000" dirty="0"/>
              <a:t>Домови здравља/општине у Београду</a:t>
            </a:r>
          </a:p>
          <a:p>
            <a:pPr eaLnBrk="1" hangingPunct="1"/>
            <a:r>
              <a:rPr lang="ru-RU" altLang="en-US" sz="1600" dirty="0"/>
              <a:t>Нови Београд</a:t>
            </a:r>
          </a:p>
          <a:p>
            <a:pPr eaLnBrk="1" hangingPunct="1"/>
            <a:r>
              <a:rPr lang="ru-RU" altLang="en-US" sz="1600" dirty="0"/>
              <a:t>Раковица</a:t>
            </a:r>
          </a:p>
          <a:p>
            <a:pPr eaLnBrk="1" hangingPunct="1"/>
            <a:r>
              <a:rPr lang="ru-RU" altLang="en-US" sz="1600" dirty="0"/>
              <a:t>Звездара</a:t>
            </a:r>
          </a:p>
          <a:p>
            <a:pPr eaLnBrk="1" hangingPunct="1"/>
            <a:r>
              <a:rPr lang="ru-RU" altLang="en-US" sz="1600" dirty="0"/>
              <a:t>Лазаревац</a:t>
            </a:r>
          </a:p>
          <a:p>
            <a:pPr eaLnBrk="1" hangingPunct="1"/>
            <a:r>
              <a:rPr lang="ru-RU" altLang="en-US" sz="1600" dirty="0"/>
              <a:t>Палилула</a:t>
            </a:r>
          </a:p>
          <a:p>
            <a:pPr eaLnBrk="1" hangingPunct="1"/>
            <a:r>
              <a:rPr lang="ru-RU" altLang="en-US" sz="1600" dirty="0"/>
              <a:t>Стари град</a:t>
            </a:r>
          </a:p>
          <a:p>
            <a:pPr eaLnBrk="1" hangingPunct="1"/>
            <a:r>
              <a:rPr lang="ru-RU" altLang="en-US" sz="1600" dirty="0"/>
              <a:t>Обреновац</a:t>
            </a:r>
          </a:p>
          <a:p>
            <a:pPr eaLnBrk="1" hangingPunct="1"/>
            <a:r>
              <a:rPr lang="ru-RU" altLang="en-US" sz="1600" dirty="0"/>
              <a:t>Земун &amp; Сурчин</a:t>
            </a:r>
            <a:endParaRPr lang="es-ES" altLang="en-US" sz="1600" dirty="0"/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212649"/>
            <a:ext cx="31765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24085"/>
      </p:ext>
    </p:extLst>
  </p:cSld>
  <p:clrMapOvr>
    <a:masterClrMapping/>
  </p:clrMapOvr>
  <p:transition spd="slow" advClick="0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005" y="0"/>
            <a:ext cx="9771186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solidFill>
                  <a:srgbClr val="FF0066"/>
                </a:solidFill>
                <a:latin typeface="+mn-lt"/>
              </a:rPr>
              <a:t>Будите одговорне према себи!</a:t>
            </a:r>
            <a:endParaRPr lang="es-ES" sz="36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718" y="1268413"/>
            <a:ext cx="9829800" cy="5256212"/>
          </a:xfrm>
        </p:spPr>
        <p:txBody>
          <a:bodyPr/>
          <a:lstStyle/>
          <a:p>
            <a:pPr marL="0" indent="0">
              <a:buNone/>
              <a:defRPr/>
            </a:pPr>
            <a:endParaRPr lang="sr-Cyrl-RS" sz="2000" dirty="0"/>
          </a:p>
          <a:p>
            <a:pPr marL="0" indent="0">
              <a:buNone/>
              <a:defRPr/>
            </a:pPr>
            <a:endParaRPr lang="sr-Cyrl-RS" sz="2000" dirty="0"/>
          </a:p>
          <a:p>
            <a:pPr marL="0" indent="0">
              <a:buNone/>
              <a:defRPr/>
            </a:pPr>
            <a:endParaRPr lang="sr-Latn-RS" sz="2000" dirty="0"/>
          </a:p>
          <a:p>
            <a:pPr marL="0" indent="0">
              <a:buNone/>
              <a:defRPr/>
            </a:pPr>
            <a:endParaRPr lang="sr-Cyrl-RS" sz="20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/>
              <a:t>После 30. године живота, уз редован самопреглед: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Превентивни клинички преглед код лекара обављајте једном годишње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Ултразвучни преглед дојки урадите по препоруци лекара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Мамографију урадите једном до 50. године живота</a:t>
            </a:r>
          </a:p>
          <a:p>
            <a:pPr marL="0" indent="0">
              <a:buNone/>
              <a:defRPr/>
            </a:pPr>
            <a:endParaRPr lang="sr-Cyrl-RS" sz="20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sr-Cyrl-RS" sz="2400" dirty="0"/>
              <a:t>После 50. године живота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Мамографију редовно обављајте на сваке две године!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1693718" y="1532949"/>
            <a:ext cx="8517082" cy="746125"/>
          </a:xfrm>
          <a:prstGeom prst="round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66"/>
                </a:solidFill>
              </a:rPr>
              <a:t>Самопреглед дојки радите једном месечно!!!</a:t>
            </a:r>
            <a:endParaRPr 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02556"/>
      </p:ext>
    </p:extLst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8"/>
            <a:ext cx="9542318" cy="479425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5400" dirty="0">
                <a:solidFill>
                  <a:srgbClr val="FF0066"/>
                </a:solidFill>
              </a:rPr>
              <a:t>Одвојите један дан за здравље – одазовите се програму за рано откривање рака </a:t>
            </a:r>
            <a:r>
              <a:rPr lang="ru-RU" altLang="en-US" sz="5400" dirty="0" smtClean="0">
                <a:solidFill>
                  <a:srgbClr val="FF0066"/>
                </a:solidFill>
              </a:rPr>
              <a:t>дојке! </a:t>
            </a:r>
            <a:endParaRPr lang="es-ES" altLang="en-US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6661"/>
      </p:ext>
    </p:extLst>
  </p:cSld>
  <p:clrMapOvr>
    <a:masterClrMapping/>
  </p:clrMapOvr>
  <p:transition spd="slow" advClick="0" advTm="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3600" dirty="0" smtClean="0">
                <a:solidFill>
                  <a:srgbClr val="FF0066"/>
                </a:solidFill>
                <a:latin typeface="+mn-lt"/>
              </a:rPr>
              <a:t>РАК ДОЈКЕ</a:t>
            </a:r>
            <a:endParaRPr lang="es-ES" sz="36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428028"/>
            <a:ext cx="9982468" cy="4913312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r-Latn-RS" sz="2800" dirty="0"/>
          </a:p>
          <a:p>
            <a:pPr marL="0" indent="0" eaLnBrk="1" hangingPunct="1">
              <a:buNone/>
              <a:defRPr/>
            </a:pPr>
            <a:r>
              <a:rPr lang="sr-Cyrl-RS" sz="3200" dirty="0"/>
              <a:t>Злоћудна израслина која настаје када нормалне ћелије дојке промене својства и почну неконтролисано да се размножавају, уништавајући околно здраво ткиво.</a:t>
            </a:r>
          </a:p>
          <a:p>
            <a:pPr marL="0" indent="0">
              <a:buNone/>
              <a:defRPr/>
            </a:pPr>
            <a:endParaRPr lang="sr-Cyrl-RS" sz="3200" dirty="0"/>
          </a:p>
          <a:p>
            <a:pPr marL="0" indent="0">
              <a:buNone/>
              <a:defRPr/>
            </a:pPr>
            <a:endParaRPr lang="sr-Cyrl-RS" sz="2800" dirty="0"/>
          </a:p>
          <a:p>
            <a:pPr marL="0" indent="0">
              <a:buNone/>
              <a:defRPr/>
            </a:pPr>
            <a:r>
              <a:rPr lang="sr-Cyrl-RS" sz="4000" b="1" dirty="0">
                <a:solidFill>
                  <a:srgbClr val="FF0066"/>
                </a:solidFill>
              </a:rPr>
              <a:t>Најчешћи малигни тумор у женској популацији!</a:t>
            </a:r>
            <a:endParaRPr lang="es-ES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03773"/>
      </p:ext>
    </p:extLst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Неки од знакова рака дојке</a:t>
            </a:r>
            <a:r>
              <a:rPr lang="sr-Latn-RS" sz="3600" dirty="0" smtClean="0">
                <a:latin typeface="+mn-lt"/>
              </a:rPr>
              <a:t>…</a:t>
            </a:r>
            <a:endParaRPr lang="es-ES" sz="3600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690688"/>
            <a:ext cx="9670741" cy="4897437"/>
          </a:xfrm>
        </p:spPr>
        <p:txBody>
          <a:bodyPr/>
          <a:lstStyle/>
          <a:p>
            <a:pPr eaLnBrk="1" hangingPunct="1"/>
            <a:r>
              <a:rPr lang="ru-RU" altLang="en-US" sz="2800" dirty="0"/>
              <a:t>Бол и напетост у дојци и/или у пазушној јами ван циклуса</a:t>
            </a:r>
          </a:p>
          <a:p>
            <a:pPr eaLnBrk="1" hangingPunct="1"/>
            <a:r>
              <a:rPr lang="ru-RU" altLang="en-US" sz="2800" dirty="0"/>
              <a:t>Промене у величини и изгледу саме дојке</a:t>
            </a:r>
          </a:p>
          <a:p>
            <a:pPr eaLnBrk="1" hangingPunct="1"/>
            <a:r>
              <a:rPr lang="ru-RU" altLang="en-US" sz="2800" dirty="0"/>
              <a:t>Свраб, црвенило и/или оток</a:t>
            </a:r>
          </a:p>
          <a:p>
            <a:pPr eaLnBrk="1" hangingPunct="1"/>
            <a:r>
              <a:rPr lang="ru-RU" altLang="en-US" sz="2800" dirty="0"/>
              <a:t>Задебљање или чворић</a:t>
            </a:r>
          </a:p>
          <a:p>
            <a:pPr eaLnBrk="1" hangingPunct="1"/>
            <a:r>
              <a:rPr lang="ru-RU" altLang="en-US" sz="2800" dirty="0"/>
              <a:t>Удубљење или набирање коже дојке</a:t>
            </a:r>
          </a:p>
          <a:p>
            <a:pPr eaLnBrk="1" hangingPunct="1"/>
            <a:r>
              <a:rPr lang="ru-RU" altLang="en-US" sz="2800" dirty="0"/>
              <a:t>Увлачење брадавице или промена на њеној кожи</a:t>
            </a:r>
          </a:p>
          <a:p>
            <a:pPr eaLnBrk="1" hangingPunct="1"/>
            <a:r>
              <a:rPr lang="ru-RU" altLang="en-US" sz="2800" dirty="0"/>
              <a:t>Неуобичајена секреција</a:t>
            </a:r>
          </a:p>
          <a:p>
            <a:pPr eaLnBrk="1" hangingPunct="1"/>
            <a:r>
              <a:rPr lang="ru-RU" altLang="en-US" sz="2800" dirty="0"/>
              <a:t>Бол у једној тачки дојке који не пролази</a:t>
            </a:r>
          </a:p>
          <a:p>
            <a:pPr eaLnBrk="1" hangingPunct="1"/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5251687"/>
      </p:ext>
    </p:extLst>
  </p:cSld>
  <p:clrMapOvr>
    <a:masterClrMapping/>
  </p:clrMapOvr>
  <p:transition spd="slow" advClick="0" advTm="1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>
                <a:solidFill>
                  <a:schemeClr val="tx1"/>
                </a:solidFill>
              </a:rPr>
              <a:t>У свету…2020.</a:t>
            </a:r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867171"/>
            <a:ext cx="8229600" cy="47934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3600" dirty="0"/>
              <a:t>2.260.000 новооболелих </a:t>
            </a:r>
            <a:r>
              <a:rPr lang="sr-Cyrl-RS" sz="3600" dirty="0" smtClean="0"/>
              <a:t>жена</a:t>
            </a:r>
            <a:endParaRPr lang="sr-Cyrl-RS" sz="3600" dirty="0"/>
          </a:p>
          <a:p>
            <a:pPr eaLnBrk="1" hangingPunct="1">
              <a:defRPr/>
            </a:pPr>
            <a:endParaRPr lang="sr-Cyrl-RS" dirty="0"/>
          </a:p>
          <a:p>
            <a:pPr eaLnBrk="1" hangingPunct="1">
              <a:defRPr/>
            </a:pPr>
            <a:r>
              <a:rPr lang="sr-Cyrl-RS" sz="3600" dirty="0"/>
              <a:t>685.000 умрлих жена свих узраста</a:t>
            </a:r>
          </a:p>
          <a:p>
            <a:pPr marL="0" indent="0">
              <a:buNone/>
              <a:defRPr/>
            </a:pPr>
            <a:endParaRPr lang="sr-Cyrl-RS" dirty="0"/>
          </a:p>
          <a:p>
            <a:pPr marL="0" indent="0">
              <a:buNone/>
              <a:defRPr/>
            </a:pPr>
            <a:endParaRPr lang="sr-Cyrl-RS" dirty="0" smtClean="0"/>
          </a:p>
          <a:p>
            <a:pPr marL="0" indent="0">
              <a:buNone/>
              <a:defRPr/>
            </a:pPr>
            <a:endParaRPr lang="sr-Cyrl-RS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 algn="ctr">
              <a:buNone/>
              <a:defRPr/>
            </a:pPr>
            <a:endParaRPr lang="sr-Cyrl-RS" sz="9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sr-Cyrl-RS" sz="9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sr-Cyrl-RS" sz="900" dirty="0" smtClean="0">
                <a:solidFill>
                  <a:schemeClr val="tx1"/>
                </a:solidFill>
              </a:rPr>
              <a:t>Извор</a:t>
            </a:r>
            <a:r>
              <a:rPr lang="sr-Cyrl-RS" sz="900" dirty="0">
                <a:solidFill>
                  <a:schemeClr val="tx1"/>
                </a:solidFill>
              </a:rPr>
              <a:t>: </a:t>
            </a:r>
            <a:r>
              <a:rPr lang="en-US" sz="900" dirty="0">
                <a:solidFill>
                  <a:schemeClr val="tx1"/>
                </a:solidFill>
              </a:rPr>
              <a:t>https://www.who.int/news-room/fact-sheets/detail/breast-cancer</a:t>
            </a:r>
            <a:endParaRPr lang="sr-Cyrl-RS" sz="9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8" y="94430"/>
            <a:ext cx="1772741" cy="1772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727232"/>
      </p:ext>
    </p:extLst>
  </p:cSld>
  <p:clrMapOvr>
    <a:masterClrMapping/>
  </p:clrMapOvr>
  <p:transition spd="slow" advClick="0" advTm="8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>
                <a:solidFill>
                  <a:schemeClr val="tx1"/>
                </a:solidFill>
              </a:rPr>
              <a:t>У Европи…2022.</a:t>
            </a:r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2032000"/>
            <a:ext cx="8229600" cy="46909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3600" dirty="0" smtClean="0"/>
              <a:t>374.800 новооболелих</a:t>
            </a:r>
            <a:endParaRPr lang="sr-Cyrl-RS" sz="3600" dirty="0"/>
          </a:p>
          <a:p>
            <a:pPr marL="0" indent="0" eaLnBrk="1" hangingPunct="1">
              <a:buNone/>
              <a:defRPr/>
            </a:pPr>
            <a:endParaRPr lang="sr-Cyrl-RS" sz="3600" dirty="0"/>
          </a:p>
          <a:p>
            <a:pPr eaLnBrk="1" hangingPunct="1">
              <a:defRPr/>
            </a:pPr>
            <a:r>
              <a:rPr lang="sr-Cyrl-RS" sz="3600" dirty="0" smtClean="0"/>
              <a:t>95.800 умрлих </a:t>
            </a:r>
            <a:r>
              <a:rPr lang="sr-Cyrl-RS" sz="3600" dirty="0"/>
              <a:t>жена од рака дојке</a:t>
            </a:r>
          </a:p>
          <a:p>
            <a:pPr eaLnBrk="1" hangingPunct="1">
              <a:defRPr/>
            </a:pPr>
            <a:endParaRPr lang="sr-Cyrl-RS" sz="3600" dirty="0"/>
          </a:p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r>
              <a:rPr lang="sr-Cyrl-RS" sz="900" dirty="0" smtClean="0">
                <a:solidFill>
                  <a:schemeClr val="tx1"/>
                </a:solidFill>
              </a:rPr>
              <a:t>Извор: </a:t>
            </a:r>
            <a:r>
              <a:rPr lang="en-US" sz="900" dirty="0" smtClean="0">
                <a:solidFill>
                  <a:schemeClr val="tx1"/>
                </a:solidFill>
              </a:rPr>
              <a:t>chrome-extension</a:t>
            </a:r>
            <a:r>
              <a:rPr lang="en-US" sz="900" dirty="0">
                <a:solidFill>
                  <a:schemeClr val="tx1"/>
                </a:solidFill>
              </a:rPr>
              <a:t>://</a:t>
            </a:r>
            <a:r>
              <a:rPr lang="en-US" sz="900" dirty="0" err="1">
                <a:solidFill>
                  <a:schemeClr val="tx1"/>
                </a:solidFill>
              </a:rPr>
              <a:t>efaidnbmnnnibpcajpcglclefindmkaj</a:t>
            </a:r>
            <a:r>
              <a:rPr lang="en-US" sz="900" dirty="0">
                <a:solidFill>
                  <a:schemeClr val="tx1"/>
                </a:solidFill>
              </a:rPr>
              <a:t>/https://ecis.jrc.ec.europa.eu/pdf/Breast_cancer_2022-Oct_2023.pdf</a:t>
            </a:r>
            <a:endParaRPr lang="es-ES" sz="3600" dirty="0"/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9" y="341314"/>
            <a:ext cx="26749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34121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>
                <a:solidFill>
                  <a:schemeClr val="tx1"/>
                </a:solidFill>
              </a:rPr>
              <a:t>У Србији…2021.</a:t>
            </a:r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787235"/>
            <a:ext cx="8229600" cy="48733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sr-Cyrl-RS" sz="3600" dirty="0"/>
          </a:p>
          <a:p>
            <a:pPr marL="0" indent="0">
              <a:buNone/>
              <a:defRPr/>
            </a:pPr>
            <a:r>
              <a:rPr lang="sr-Cyrl-RS" sz="3600" dirty="0"/>
              <a:t>-водећи малигни тумор у обољевању и умирању жена </a:t>
            </a:r>
          </a:p>
          <a:p>
            <a:pPr marL="0" indent="0">
              <a:buNone/>
              <a:defRPr/>
            </a:pPr>
            <a:endParaRPr lang="sr-Cyrl-RS" sz="3600" dirty="0"/>
          </a:p>
          <a:p>
            <a:pPr>
              <a:defRPr/>
            </a:pPr>
            <a:r>
              <a:rPr lang="sr-Cyrl-RS" sz="3600" dirty="0" smtClean="0"/>
              <a:t>4447 ново</a:t>
            </a:r>
            <a:r>
              <a:rPr lang="sr-Latn-RS" sz="3600" dirty="0"/>
              <a:t>o</a:t>
            </a:r>
            <a:r>
              <a:rPr lang="sr-Cyrl-RS" sz="3600" dirty="0"/>
              <a:t>болелих жена</a:t>
            </a:r>
          </a:p>
          <a:p>
            <a:pPr>
              <a:defRPr/>
            </a:pPr>
            <a:r>
              <a:rPr lang="sr-Cyrl-RS" sz="3600" dirty="0"/>
              <a:t>1765 </a:t>
            </a:r>
            <a:r>
              <a:rPr lang="sr-Cyrl-RS" sz="3600" dirty="0" smtClean="0"/>
              <a:t>умрлих </a:t>
            </a:r>
            <a:r>
              <a:rPr lang="sr-Cyrl-RS" sz="3600" dirty="0"/>
              <a:t>жена</a:t>
            </a:r>
          </a:p>
          <a:p>
            <a:pPr>
              <a:defRPr/>
            </a:pPr>
            <a:endParaRPr lang="sr-Cyrl-RS" sz="3600" dirty="0"/>
          </a:p>
          <a:p>
            <a:pPr>
              <a:defRPr/>
            </a:pPr>
            <a:endParaRPr lang="sr-Cyrl-RS" sz="3600" dirty="0"/>
          </a:p>
          <a:p>
            <a:pPr marL="0" indent="0">
              <a:buNone/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105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Cyrl-RS" sz="1050" dirty="0" smtClean="0"/>
          </a:p>
          <a:p>
            <a:pPr marL="0" indent="0" algn="ctr">
              <a:buNone/>
              <a:defRPr/>
            </a:pPr>
            <a:endParaRPr lang="sr-Cyrl-RS" sz="1050" dirty="0" smtClean="0"/>
          </a:p>
          <a:p>
            <a:pPr marL="0" indent="0" algn="ctr">
              <a:buNone/>
              <a:defRPr/>
            </a:pPr>
            <a:endParaRPr lang="sr-Cyrl-RS" sz="1050" dirty="0"/>
          </a:p>
          <a:p>
            <a:pPr marL="0" indent="0" algn="ctr">
              <a:buNone/>
              <a:defRPr/>
            </a:pPr>
            <a:r>
              <a:rPr lang="sr-Cyrl-RS" sz="1300" dirty="0" smtClean="0">
                <a:solidFill>
                  <a:schemeClr val="tx1"/>
                </a:solidFill>
              </a:rPr>
              <a:t>Извор</a:t>
            </a:r>
            <a:r>
              <a:rPr lang="sr-Cyrl-RS" sz="1300" dirty="0">
                <a:solidFill>
                  <a:schemeClr val="tx1"/>
                </a:solidFill>
              </a:rPr>
              <a:t>: Институт за јавно здравље Србије „Др Милан Јовановић Батут“</a:t>
            </a:r>
          </a:p>
          <a:p>
            <a:pPr marL="0" indent="0">
              <a:buNone/>
              <a:defRPr/>
            </a:pPr>
            <a:endParaRPr lang="sr-Cyrl-RS" sz="3600" dirty="0"/>
          </a:p>
          <a:p>
            <a:pPr marL="0" indent="0">
              <a:buNone/>
              <a:defRPr/>
            </a:pPr>
            <a:endParaRPr lang="sr-Cyrl-RS" sz="3600" dirty="0"/>
          </a:p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eaLnBrk="1" hangingPunct="1">
              <a:defRPr/>
            </a:pPr>
            <a:endParaRPr lang="es-ES" sz="36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51" y="152257"/>
            <a:ext cx="250348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5340927" y="2377606"/>
            <a:ext cx="6089073" cy="3493258"/>
          </a:xfrm>
          <a:prstGeom prst="irregularSeal2">
            <a:avLst/>
          </a:prstGeom>
          <a:solidFill>
            <a:srgbClr val="FACEEE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Процењује се да у Србији свака </a:t>
            </a:r>
            <a:r>
              <a:rPr lang="ru-RU" sz="2000" b="1" u="sng" dirty="0">
                <a:solidFill>
                  <a:srgbClr val="EC0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 </a:t>
            </a:r>
            <a:r>
              <a:rPr lang="ru-RU" sz="2000" b="1" dirty="0">
                <a:solidFill>
                  <a:schemeClr val="tx1"/>
                </a:solidFill>
              </a:rPr>
              <a:t>жена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током живота оболи од рака дојке!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50047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>
                <a:solidFill>
                  <a:schemeClr val="tx1"/>
                </a:solidFill>
              </a:rPr>
              <a:t>У Београду…202</a:t>
            </a:r>
            <a:r>
              <a:rPr lang="sr-Latn-RS" altLang="en-US" dirty="0">
                <a:solidFill>
                  <a:schemeClr val="tx1"/>
                </a:solidFill>
              </a:rPr>
              <a:t>2</a:t>
            </a:r>
            <a:r>
              <a:rPr lang="sr-Cyrl-RS" altLang="en-US" dirty="0" smtClean="0">
                <a:solidFill>
                  <a:schemeClr val="tx1"/>
                </a:solidFill>
              </a:rPr>
              <a:t>.</a:t>
            </a:r>
            <a:endParaRPr lang="es-ES" alt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2060575"/>
            <a:ext cx="8628186" cy="4464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dirty="0" smtClean="0"/>
          </a:p>
          <a:p>
            <a:pPr>
              <a:defRPr/>
            </a:pPr>
            <a:r>
              <a:rPr lang="sr-Latn-RS" dirty="0" smtClean="0"/>
              <a:t>634 </a:t>
            </a:r>
            <a:r>
              <a:rPr lang="sr-Cyrl-RS" dirty="0" smtClean="0"/>
              <a:t>жена је новооболело</a:t>
            </a:r>
            <a:r>
              <a:rPr lang="sr-Latn-RS" dirty="0" smtClean="0"/>
              <a:t> (326 </a:t>
            </a:r>
            <a:r>
              <a:rPr lang="sr-Cyrl-RS" dirty="0" smtClean="0"/>
              <a:t>у узрасној категорији </a:t>
            </a:r>
            <a:r>
              <a:rPr lang="sr-Latn-RS" dirty="0" smtClean="0"/>
              <a:t>20-64</a:t>
            </a:r>
            <a:r>
              <a:rPr lang="sr-Cyrl-RS" dirty="0" smtClean="0"/>
              <a:t> а 310 жена у узасној категорији 65+</a:t>
            </a:r>
            <a:r>
              <a:rPr lang="sr-Latn-RS" dirty="0" smtClean="0"/>
              <a:t>)</a:t>
            </a:r>
            <a:endParaRPr lang="sr-Cyrl-RS" dirty="0" smtClean="0"/>
          </a:p>
          <a:p>
            <a:pPr>
              <a:defRPr/>
            </a:pPr>
            <a:r>
              <a:rPr lang="sr-Latn-RS" dirty="0" smtClean="0"/>
              <a:t>497 </a:t>
            </a:r>
            <a:r>
              <a:rPr lang="sr-Cyrl-RS" dirty="0" smtClean="0"/>
              <a:t>жен</a:t>
            </a:r>
            <a:r>
              <a:rPr lang="en-US" dirty="0" smtClean="0"/>
              <a:t>a</a:t>
            </a:r>
            <a:r>
              <a:rPr lang="sr-Cyrl-RS" dirty="0" smtClean="0"/>
              <a:t> је умрло</a:t>
            </a:r>
            <a:r>
              <a:rPr lang="sr-Latn-RS" dirty="0" smtClean="0"/>
              <a:t> (133</a:t>
            </a:r>
            <a:r>
              <a:rPr lang="sr-Cyrl-RS" dirty="0"/>
              <a:t> у </a:t>
            </a:r>
            <a:r>
              <a:rPr lang="sr-Cyrl-RS" dirty="0" smtClean="0"/>
              <a:t>урарсној </a:t>
            </a:r>
            <a:r>
              <a:rPr lang="sr-Cyrl-RS" dirty="0"/>
              <a:t>категорији 20-64 а 364 у узарсној </a:t>
            </a:r>
            <a:r>
              <a:rPr lang="sr-Cyrl-RS"/>
              <a:t>категорији </a:t>
            </a:r>
            <a:r>
              <a:rPr lang="sr-Cyrl-RS" smtClean="0"/>
              <a:t>65+)</a:t>
            </a:r>
            <a:endParaRPr lang="sr-Cyrl-RS" dirty="0" smtClean="0"/>
          </a:p>
          <a:p>
            <a:pPr eaLnBrk="1" hangingPunct="1">
              <a:defRPr/>
            </a:pPr>
            <a:endParaRPr lang="sr-Cyrl-RS" sz="900" dirty="0"/>
          </a:p>
          <a:p>
            <a:pPr marL="0" indent="0">
              <a:buNone/>
              <a:defRPr/>
            </a:pPr>
            <a:r>
              <a:rPr lang="sr-Cyrl-RS" dirty="0" smtClean="0"/>
              <a:t> </a:t>
            </a:r>
            <a:endParaRPr lang="en-US" dirty="0" smtClean="0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03213"/>
            <a:ext cx="22796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8707" y="640920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900" dirty="0">
                <a:solidFill>
                  <a:srgbClr val="000000"/>
                </a:solidFill>
              </a:rPr>
              <a:t>Извор: Регистар за рак Градски завод за јавно здравље Београд</a:t>
            </a:r>
          </a:p>
        </p:txBody>
      </p:sp>
    </p:spTree>
    <p:extLst>
      <p:ext uri="{BB962C8B-B14F-4D97-AF65-F5344CB8AC3E}">
        <p14:creationId xmlns:p14="http://schemas.microsoft.com/office/powerpoint/2010/main" val="873504953"/>
      </p:ext>
    </p:extLst>
  </p:cSld>
  <p:clrMapOvr>
    <a:masterClrMapping/>
  </p:clrMapOvr>
  <p:transition spd="slow" advClick="0" advTm="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r-Cyrl-RS" dirty="0">
                <a:solidFill>
                  <a:srgbClr val="FF0066"/>
                </a:solidFill>
                <a:latin typeface="+mn-lt"/>
              </a:rPr>
              <a:t>Ф</a:t>
            </a:r>
            <a:r>
              <a:rPr lang="sr-Cyrl-RS" dirty="0" smtClean="0">
                <a:solidFill>
                  <a:srgbClr val="FF0066"/>
                </a:solidFill>
                <a:latin typeface="+mn-lt"/>
              </a:rPr>
              <a:t>АКТОРИ РИЗИКА</a:t>
            </a:r>
            <a:endParaRPr lang="es-ES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557339"/>
            <a:ext cx="9771186" cy="49672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Наслеђе (оболео неко од ближих женских сродника – мајка, сестра)</a:t>
            </a:r>
          </a:p>
          <a:p>
            <a:pPr eaLnBrk="1" hangingPunct="1">
              <a:defRPr/>
            </a:pPr>
            <a:r>
              <a:rPr lang="ru-RU" sz="2400" dirty="0"/>
              <a:t>Бенигне промене дојке (атипична хиперплазија)</a:t>
            </a:r>
          </a:p>
          <a:p>
            <a:pPr eaLnBrk="1" hangingPunct="1">
              <a:defRPr/>
            </a:pPr>
            <a:r>
              <a:rPr lang="ru-RU" sz="2400" dirty="0"/>
              <a:t>Рана прва менструација (пре 12. године)</a:t>
            </a:r>
          </a:p>
          <a:p>
            <a:pPr eaLnBrk="1" hangingPunct="1">
              <a:defRPr/>
            </a:pPr>
            <a:r>
              <a:rPr lang="ru-RU" sz="2400" dirty="0"/>
              <a:t>Касни први порођај (после 30. године живота)</a:t>
            </a:r>
          </a:p>
          <a:p>
            <a:pPr eaLnBrk="1" hangingPunct="1">
              <a:defRPr/>
            </a:pPr>
            <a:r>
              <a:rPr lang="ru-RU" sz="2400" dirty="0"/>
              <a:t>Жене које нису рађале и/или нису дојиле</a:t>
            </a:r>
          </a:p>
          <a:p>
            <a:pPr eaLnBrk="1" hangingPunct="1">
              <a:defRPr/>
            </a:pPr>
            <a:r>
              <a:rPr lang="ru-RU" sz="2400" dirty="0"/>
              <a:t>Касна менопауза (после 50. године)</a:t>
            </a:r>
          </a:p>
          <a:p>
            <a:pPr eaLnBrk="1" hangingPunct="1">
              <a:defRPr/>
            </a:pPr>
            <a:r>
              <a:rPr lang="ru-RU" sz="2400" dirty="0"/>
              <a:t>Нездрав начин живота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-пушење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-недостатак физичке активности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-начин исхране, гојазност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-конзумирање алкохола</a:t>
            </a:r>
            <a:endParaRPr lang="es-ES" sz="2000" dirty="0"/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49" y="5343525"/>
            <a:ext cx="1949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12965"/>
      </p:ext>
    </p:extLst>
  </p:cSld>
  <p:clrMapOvr>
    <a:masterClrMapping/>
  </p:clrMapOvr>
  <p:transition spd="slow" advClick="0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140494"/>
            <a:ext cx="9771186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RS" dirty="0" smtClean="0">
                <a:solidFill>
                  <a:schemeClr val="tx1"/>
                </a:solidFill>
              </a:rPr>
              <a:t>ИМАЈТЕ НА УМУ ДА…</a:t>
            </a:r>
            <a:endParaRPr lang="es-ES" dirty="0" smtClean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557339"/>
            <a:ext cx="7808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374776"/>
            <a:ext cx="8761537" cy="4968875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0000"/>
                </a:solidFill>
              </a:rPr>
              <a:t>...иако ризик РАСТЕ после 40. године, обољење  се може јавити и раније...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0000"/>
                </a:solidFill>
              </a:rPr>
              <a:t>...се може јавити и без присутног иједног познатог фактора ризика...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0000"/>
                </a:solidFill>
              </a:rPr>
              <a:t>... у почетној фази, болест не даје никакве симптоме...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98930577"/>
      </p:ext>
    </p:extLst>
  </p:cSld>
  <p:clrMapOvr>
    <a:masterClrMapping/>
  </p:clrMapOvr>
  <p:transition spd="slow" advClick="0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549</Words>
  <Application>Microsoft Office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Myriad Pro</vt:lpstr>
      <vt:lpstr>Wingdings</vt:lpstr>
      <vt:lpstr>Office Theme</vt:lpstr>
      <vt:lpstr>PowerPoint Presentation</vt:lpstr>
      <vt:lpstr>РАК ДОЈКЕ</vt:lpstr>
      <vt:lpstr>Неки од знакова рака дојке…</vt:lpstr>
      <vt:lpstr>У свету…2020.</vt:lpstr>
      <vt:lpstr>У Европи…2022.</vt:lpstr>
      <vt:lpstr>У Србији…2021.</vt:lpstr>
      <vt:lpstr>У Београду…2022.</vt:lpstr>
      <vt:lpstr>ФАКТОРИ РИЗИКА</vt:lpstr>
      <vt:lpstr>ИМАЈТЕ НА УМУ ДА…</vt:lpstr>
      <vt:lpstr>МИСЛИТЕ НА ВРЕМЕ…</vt:lpstr>
      <vt:lpstr>Шта је „организовани скрининг“?</vt:lpstr>
      <vt:lpstr>Скрининг на рак дојке у Србији</vt:lpstr>
      <vt:lpstr>Будите одговорне према себи!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Aleksandra Andric</cp:lastModifiedBy>
  <cp:revision>38</cp:revision>
  <dcterms:created xsi:type="dcterms:W3CDTF">2022-01-21T07:17:49Z</dcterms:created>
  <dcterms:modified xsi:type="dcterms:W3CDTF">2024-03-06T08:04:53Z</dcterms:modified>
</cp:coreProperties>
</file>