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6" autoAdjust="0"/>
    <p:restoredTop sz="94660"/>
  </p:normalViewPr>
  <p:slideViewPr>
    <p:cSldViewPr snapToGrid="0">
      <p:cViewPr varScale="1">
        <p:scale>
          <a:sx n="87" d="100"/>
          <a:sy n="87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41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8603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970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082"/>
            <a:ext cx="12192000" cy="68681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364" y="365125"/>
            <a:ext cx="10323740" cy="1059543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8364" y="1825625"/>
            <a:ext cx="10323740" cy="4897664"/>
          </a:xfrm>
        </p:spPr>
        <p:txBody>
          <a:bodyPr/>
          <a:lstStyle>
            <a:lvl1pPr>
              <a:defRPr sz="26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641021" y="1624693"/>
            <a:ext cx="1002166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7493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644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383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085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3715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359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262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338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9332" y="365125"/>
            <a:ext cx="94144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C98C9-DB78-43FE-83FC-83F388EE717A}" type="datetimeFigureOut">
              <a:rPr lang="en-GB" smtClean="0"/>
              <a:t>22/01/2025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E730-D0B8-4C5E-A85F-29B1F4932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0726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800" dirty="0"/>
              <a:t>Планета (се) пуши...</a:t>
            </a:r>
            <a:endParaRPr lang="en-GB" sz="4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96917DE-6F83-E2E9-AC54-5AC9AA770E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138" y="1825625"/>
            <a:ext cx="10055225" cy="4840288"/>
          </a:xfrm>
        </p:spPr>
        <p:txBody>
          <a:bodyPr>
            <a:normAutofit/>
          </a:bodyPr>
          <a:lstStyle/>
          <a:p>
            <a:r>
              <a:rPr lang="sr-Cyrl-RS" sz="3200" b="1" dirty="0"/>
              <a:t>Скоро </a:t>
            </a:r>
            <a:r>
              <a:rPr lang="sr-Cyrl-RS" sz="3200" b="1" dirty="0">
                <a:solidFill>
                  <a:schemeClr val="accent2">
                    <a:lumMod val="75000"/>
                  </a:schemeClr>
                </a:solidFill>
              </a:rPr>
              <a:t>СВАКИ ЧЕТВРТИ </a:t>
            </a:r>
            <a:r>
              <a:rPr lang="sr-Cyrl-RS" sz="3200" b="1" dirty="0"/>
              <a:t>становник планете пуши!</a:t>
            </a:r>
            <a:endParaRPr lang="ru-RU" sz="3200" b="1" dirty="0"/>
          </a:p>
          <a:p>
            <a:r>
              <a:rPr lang="ru-RU" sz="3200" b="1" dirty="0"/>
              <a:t>Око </a:t>
            </a:r>
            <a:r>
              <a:rPr lang="ru-RU" sz="3200" b="1" dirty="0">
                <a:solidFill>
                  <a:schemeClr val="accent2">
                    <a:lumMod val="75000"/>
                  </a:schemeClr>
                </a:solidFill>
              </a:rPr>
              <a:t>80% пушача </a:t>
            </a:r>
            <a:r>
              <a:rPr lang="ru-RU" sz="3200" b="1" dirty="0"/>
              <a:t>живи у земљама са ниским и средњим приходима!</a:t>
            </a:r>
          </a:p>
          <a:p>
            <a:endParaRPr lang="ru-RU" sz="3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791A85-6200-CF8E-A14A-21E65AF56427}"/>
              </a:ext>
            </a:extLst>
          </p:cNvPr>
          <p:cNvSpPr txBox="1"/>
          <p:nvPr/>
        </p:nvSpPr>
        <p:spPr>
          <a:xfrm>
            <a:off x="2875906" y="3608477"/>
            <a:ext cx="8458198" cy="2734366"/>
          </a:xfrm>
          <a:prstGeom prst="round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lvl="0" algn="r">
              <a:lnSpc>
                <a:spcPct val="90000"/>
              </a:lnSpc>
              <a:spcBef>
                <a:spcPts val="1000"/>
              </a:spcBef>
            </a:pPr>
            <a:r>
              <a:rPr lang="ru-RU" sz="3200" b="1" u="sng" dirty="0">
                <a:solidFill>
                  <a:schemeClr val="bg1"/>
                </a:solidFill>
              </a:rPr>
              <a:t>ОСАМ МИЛИОНА</a:t>
            </a:r>
            <a:r>
              <a:rPr lang="ru-RU" sz="2400" b="1" dirty="0">
                <a:solidFill>
                  <a:schemeClr val="bg1"/>
                </a:solidFill>
              </a:rPr>
              <a:t> </a:t>
            </a:r>
            <a:r>
              <a:rPr lang="ru-RU" sz="2400" b="1" dirty="0">
                <a:solidFill>
                  <a:prstClr val="white"/>
                </a:solidFill>
              </a:rPr>
              <a:t>људи годишње </a:t>
            </a:r>
          </a:p>
          <a:p>
            <a:pPr lvl="0" algn="r">
              <a:lnSpc>
                <a:spcPct val="90000"/>
              </a:lnSpc>
              <a:spcBef>
                <a:spcPts val="1000"/>
              </a:spcBef>
            </a:pPr>
            <a:r>
              <a:rPr lang="ru-RU" sz="2400" b="1" dirty="0">
                <a:solidFill>
                  <a:prstClr val="white"/>
                </a:solidFill>
              </a:rPr>
              <a:t>превремено умре од последица пушења</a:t>
            </a:r>
            <a:endParaRPr lang="ru-RU" sz="1400" b="1" dirty="0">
              <a:solidFill>
                <a:prstClr val="white"/>
              </a:solidFill>
              <a:sym typeface="Wingdings" pitchFamily="2" charset="2"/>
            </a:endParaRPr>
          </a:p>
          <a:p>
            <a:pPr lvl="0" algn="r">
              <a:lnSpc>
                <a:spcPct val="90000"/>
              </a:lnSpc>
              <a:spcBef>
                <a:spcPts val="1000"/>
              </a:spcBef>
            </a:pPr>
            <a:endParaRPr lang="ru-RU" sz="2400" b="1" dirty="0">
              <a:solidFill>
                <a:prstClr val="white"/>
              </a:solidFill>
            </a:endParaRPr>
          </a:p>
          <a:p>
            <a:pPr lvl="0" algn="r">
              <a:lnSpc>
                <a:spcPct val="90000"/>
              </a:lnSpc>
              <a:spcBef>
                <a:spcPts val="1000"/>
              </a:spcBef>
            </a:pPr>
            <a:r>
              <a:rPr lang="ru-RU" sz="3200" b="1" u="sng" dirty="0">
                <a:solidFill>
                  <a:prstClr val="white"/>
                </a:solidFill>
              </a:rPr>
              <a:t>1,2 МИЛИОНА</a:t>
            </a:r>
            <a:r>
              <a:rPr lang="ru-RU" sz="3200" b="1" dirty="0">
                <a:solidFill>
                  <a:prstClr val="white"/>
                </a:solidFill>
              </a:rPr>
              <a:t> </a:t>
            </a:r>
            <a:r>
              <a:rPr lang="ru-RU" sz="2400" b="1" dirty="0">
                <a:solidFill>
                  <a:prstClr val="white"/>
                </a:solidFill>
              </a:rPr>
              <a:t>умре од последица изложености дуванском диму, од тога око </a:t>
            </a:r>
            <a:r>
              <a:rPr lang="ru-RU" sz="3200" b="1" u="sng" dirty="0">
                <a:solidFill>
                  <a:prstClr val="white"/>
                </a:solidFill>
              </a:rPr>
              <a:t>65 000</a:t>
            </a:r>
            <a:r>
              <a:rPr lang="ru-RU" sz="3200" b="1" dirty="0">
                <a:solidFill>
                  <a:prstClr val="white"/>
                </a:solidFill>
              </a:rPr>
              <a:t> </a:t>
            </a:r>
            <a:r>
              <a:rPr lang="ru-RU" sz="2400" b="1" dirty="0">
                <a:solidFill>
                  <a:prstClr val="white"/>
                </a:solidFill>
              </a:rPr>
              <a:t>деце </a:t>
            </a:r>
          </a:p>
        </p:txBody>
      </p:sp>
    </p:spTree>
    <p:extLst>
      <p:ext uri="{BB962C8B-B14F-4D97-AF65-F5344CB8AC3E}">
        <p14:creationId xmlns:p14="http://schemas.microsoft.com/office/powerpoint/2010/main" val="6182996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1A6E8-848B-E511-6143-CFC806654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800" dirty="0"/>
              <a:t>Србија предњачи...</a:t>
            </a:r>
            <a:endParaRPr lang="sr-Latn-R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A07E3-2184-701C-B0E5-15B2093DD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7800" y="1825625"/>
            <a:ext cx="10744200" cy="4897664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31,9%</a:t>
            </a:r>
            <a:r>
              <a:rPr lang="ru-RU" b="1" dirty="0"/>
              <a:t> особа старијих од 15 година пуши!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41,3%</a:t>
            </a:r>
            <a:r>
              <a:rPr lang="ru-RU" b="1" dirty="0"/>
              <a:t> пушача - у старосној групи од 45 до 54 године!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14,4%</a:t>
            </a:r>
            <a:r>
              <a:rPr lang="ru-RU" b="1" dirty="0">
                <a:solidFill>
                  <a:schemeClr val="accent4"/>
                </a:solidFill>
              </a:rPr>
              <a:t>  </a:t>
            </a:r>
            <a:r>
              <a:rPr lang="ru-RU" b="1" dirty="0"/>
              <a:t>младих (15-19 година) конзумира неки од дуванских производа!</a:t>
            </a:r>
          </a:p>
          <a:p>
            <a:pPr marL="0" indent="0"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15.000</a:t>
            </a:r>
            <a:r>
              <a:rPr lang="ru-RU" b="1" dirty="0">
                <a:solidFill>
                  <a:schemeClr val="accent4"/>
                </a:solidFill>
              </a:rPr>
              <a:t> </a:t>
            </a:r>
            <a:r>
              <a:rPr lang="ru-RU" b="1" dirty="0"/>
              <a:t>људи сваке године превремено умре због пушења!</a:t>
            </a:r>
          </a:p>
          <a:p>
            <a:endParaRPr lang="sr-Latn-R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A21078-CB18-D8D8-46AF-3C8CDD3EC2EF}"/>
              </a:ext>
            </a:extLst>
          </p:cNvPr>
          <p:cNvSpPr txBox="1"/>
          <p:nvPr/>
        </p:nvSpPr>
        <p:spPr>
          <a:xfrm>
            <a:off x="3774623" y="3937000"/>
            <a:ext cx="8157481" cy="2377956"/>
          </a:xfrm>
          <a:prstGeom prst="round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2600" b="1" dirty="0">
                <a:solidFill>
                  <a:prstClr val="white"/>
                </a:solidFill>
              </a:rPr>
              <a:t>Изложеност дуванском диму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600" b="1" dirty="0">
                <a:solidFill>
                  <a:prstClr val="white"/>
                </a:solidFill>
              </a:rPr>
              <a:t>48,9 % старијих од 15 година - свакодневно изложено диму у затвореном простору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600" b="1" dirty="0">
                <a:solidFill>
                  <a:prstClr val="white"/>
                </a:solidFill>
              </a:rPr>
              <a:t>49,1% непушача  - брине због последица изложености</a:t>
            </a:r>
          </a:p>
        </p:txBody>
      </p:sp>
    </p:spTree>
    <p:extLst>
      <p:ext uri="{BB962C8B-B14F-4D97-AF65-F5344CB8AC3E}">
        <p14:creationId xmlns:p14="http://schemas.microsoft.com/office/powerpoint/2010/main" val="25750190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0A5B5-5302-366C-82F5-09069849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800" dirty="0"/>
              <a:t>У цигаретама се крије:</a:t>
            </a:r>
            <a:endParaRPr lang="sr-Latn-R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3F368-7BCD-48CC-49F9-14F3D5926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200" b="1" i="0" u="sng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НИКОТИН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– супстанца која изазива снажну зависност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Више од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7000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хемијских супстанци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Преко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250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једињења опасних по здравље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Око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70 </a:t>
            </a: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канцерогених материја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ru-RU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lang="sr-Latn-RS" dirty="0"/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AAED7079-B11E-8685-1C18-389F3D32D723}"/>
              </a:ext>
            </a:extLst>
          </p:cNvPr>
          <p:cNvSpPr/>
          <p:nvPr/>
        </p:nvSpPr>
        <p:spPr>
          <a:xfrm>
            <a:off x="1694137" y="4347607"/>
            <a:ext cx="8208817" cy="2145268"/>
          </a:xfrm>
          <a:prstGeom prst="round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sr-Cyrl-RS" sz="2400" b="1" dirty="0">
                <a:solidFill>
                  <a:schemeClr val="bg1"/>
                </a:solidFill>
                <a:latin typeface="Calibri" pitchFamily="34" charset="0"/>
              </a:rPr>
              <a:t>ДА СЕ НЕ ЗАБОРАВИ!!!</a:t>
            </a:r>
          </a:p>
          <a:p>
            <a:endParaRPr lang="sr-Cyrl-RS" sz="2400" b="1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sr-Cyrl-RS" sz="2400" b="1" dirty="0">
                <a:solidFill>
                  <a:schemeClr val="bg1"/>
                </a:solidFill>
                <a:latin typeface="Calibri" pitchFamily="34" charset="0"/>
              </a:rPr>
              <a:t>Употреба дувана је </a:t>
            </a:r>
            <a:r>
              <a:rPr lang="sr-Cyrl-RS" sz="2400" b="1" u="sng" dirty="0">
                <a:solidFill>
                  <a:schemeClr val="bg1"/>
                </a:solidFill>
                <a:latin typeface="Calibri" pitchFamily="34" charset="0"/>
              </a:rPr>
              <a:t>највећи појединачни фактор ризика</a:t>
            </a:r>
            <a:r>
              <a:rPr lang="sr-Cyrl-RS" sz="2400" b="1" dirty="0">
                <a:solidFill>
                  <a:schemeClr val="bg1"/>
                </a:solidFill>
                <a:latin typeface="Calibri" pitchFamily="34" charset="0"/>
              </a:rPr>
              <a:t> за за настанак кардиоваскуларних и респираторних обољења, као и преко 20 типова канцера!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8721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B4FB-27E7-F1A7-5851-65B86C0D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Cyrl-RS" sz="4800" dirty="0"/>
              <a:t>Остави пушење – удахни живот!</a:t>
            </a:r>
            <a:endParaRPr lang="sr-Latn-R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6DACC-BCBE-38B1-212E-FED1C1840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64" y="2156131"/>
            <a:ext cx="10323740" cy="48976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500" b="1" cap="none" dirty="0">
                <a:solidFill>
                  <a:schemeClr val="accent2">
                    <a:lumMod val="75000"/>
                  </a:schemeClr>
                </a:solidFill>
              </a:rPr>
              <a:t>Постепен опоравак тела од штетних ефеката пушења почиње одмах по прекиду пушења!</a:t>
            </a:r>
            <a:endParaRPr lang="en-US" sz="3500" b="1" cap="none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800" i="1" cap="none" dirty="0"/>
          </a:p>
          <a:p>
            <a:r>
              <a:rPr lang="ru-RU" b="1" cap="none" dirty="0"/>
              <a:t>Након 20 минута </a:t>
            </a:r>
            <a:r>
              <a:rPr lang="ru-RU" cap="none" dirty="0"/>
              <a:t>- крвни притисак пада и пулс се смањује</a:t>
            </a:r>
          </a:p>
          <a:p>
            <a:r>
              <a:rPr lang="ru-RU" b="1" cap="none" dirty="0"/>
              <a:t>Након 12 сати </a:t>
            </a:r>
            <a:r>
              <a:rPr lang="ru-RU" cap="none" dirty="0"/>
              <a:t>- ниво угљен-моноксида у крви пада на нормалу</a:t>
            </a:r>
          </a:p>
          <a:p>
            <a:r>
              <a:rPr lang="ru-RU" b="1" dirty="0"/>
              <a:t>П</a:t>
            </a:r>
            <a:r>
              <a:rPr lang="ru-RU" b="1" cap="none" dirty="0"/>
              <a:t>осле 2-12 недеља </a:t>
            </a:r>
            <a:r>
              <a:rPr lang="ru-RU" cap="none" dirty="0"/>
              <a:t>- побољшава се циркулација и функција плућа</a:t>
            </a:r>
          </a:p>
          <a:p>
            <a:r>
              <a:rPr lang="ru-RU" b="1" cap="none" dirty="0"/>
              <a:t>Након 1-9 месеци </a:t>
            </a:r>
            <a:r>
              <a:rPr lang="ru-RU" cap="none" dirty="0"/>
              <a:t>– смањује се кашаљ и отежано дисање</a:t>
            </a: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052014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6A266-944A-CA4F-1E07-92D1EAB42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4800" dirty="0"/>
              <a:t>Остави пушење – продужи живот!</a:t>
            </a:r>
            <a:endParaRPr lang="sr-Latn-R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992954-2D0D-2A43-113B-34EEF1237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64" y="1825625"/>
            <a:ext cx="9838161" cy="4897664"/>
          </a:xfrm>
        </p:spPr>
        <p:txBody>
          <a:bodyPr>
            <a:normAutofit/>
          </a:bodyPr>
          <a:lstStyle/>
          <a:p>
            <a:r>
              <a:rPr lang="ru-RU" sz="2800" b="1" cap="none" dirty="0">
                <a:solidFill>
                  <a:schemeClr val="accent2">
                    <a:lumMod val="75000"/>
                  </a:schemeClr>
                </a:solidFill>
              </a:rPr>
              <a:t>После </a:t>
            </a:r>
            <a:r>
              <a:rPr lang="sr-Cyrl-RS" sz="2800" b="1" dirty="0">
                <a:solidFill>
                  <a:schemeClr val="accent2">
                    <a:lumMod val="75000"/>
                  </a:schemeClr>
                </a:solidFill>
              </a:rPr>
              <a:t>само </a:t>
            </a:r>
            <a:r>
              <a:rPr lang="ru-RU" sz="2800" b="1" cap="none" dirty="0">
                <a:solidFill>
                  <a:schemeClr val="accent2">
                    <a:lumMod val="75000"/>
                  </a:schemeClr>
                </a:solidFill>
              </a:rPr>
              <a:t>једне године </a:t>
            </a:r>
            <a:r>
              <a:rPr lang="ru-RU" sz="2800" cap="none" dirty="0"/>
              <a:t>без цигарета ризик од коронарне болести се приближно упола смањује!</a:t>
            </a:r>
          </a:p>
          <a:p>
            <a:endParaRPr lang="ru-RU" sz="2800" cap="none" dirty="0"/>
          </a:p>
          <a:p>
            <a:r>
              <a:rPr lang="ru-RU" sz="2800" b="1" cap="none" dirty="0">
                <a:solidFill>
                  <a:schemeClr val="accent2">
                    <a:lumMod val="75000"/>
                  </a:schemeClr>
                </a:solidFill>
              </a:rPr>
              <a:t>10 година без цигарета</a:t>
            </a:r>
            <a:r>
              <a:rPr lang="ru-RU" sz="2800" cap="none" dirty="0"/>
              <a:t> смањује ризик од рака плућа на приближно половину, смањује и ризик од рака уста, грла, једњака, мокраћне бешике, грлића материце и панкреаса!</a:t>
            </a:r>
          </a:p>
          <a:p>
            <a:endParaRPr lang="ru-RU" sz="2800" cap="none" dirty="0"/>
          </a:p>
          <a:p>
            <a:r>
              <a:rPr lang="ru-RU" sz="2800" b="1" cap="none" dirty="0">
                <a:solidFill>
                  <a:schemeClr val="accent2">
                    <a:lumMod val="75000"/>
                  </a:schemeClr>
                </a:solidFill>
              </a:rPr>
              <a:t>15 година без пушења </a:t>
            </a:r>
            <a:r>
              <a:rPr lang="ru-RU" sz="2800" cap="none" dirty="0"/>
              <a:t>- ризик од коронарне болести је исти као код непушача!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141825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CA30C-FBD3-41DD-5ED9-9E7CB814B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0839" y="365125"/>
            <a:ext cx="11105002" cy="1059543"/>
          </a:xfrm>
        </p:spPr>
        <p:txBody>
          <a:bodyPr>
            <a:noAutofit/>
          </a:bodyPr>
          <a:lstStyle/>
          <a:p>
            <a:pPr algn="ctr"/>
            <a:r>
              <a:rPr lang="sr-Cyrl-RS" sz="4600" dirty="0"/>
              <a:t>Остави пушење – улепшај и стварај живот!</a:t>
            </a:r>
            <a:endParaRPr lang="sr-Latn-RS" sz="4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79928A-5683-E8D7-3303-5FC7F23F27B7}"/>
              </a:ext>
            </a:extLst>
          </p:cNvPr>
          <p:cNvSpPr txBox="1"/>
          <p:nvPr/>
        </p:nvSpPr>
        <p:spPr>
          <a:xfrm>
            <a:off x="1823292" y="2009588"/>
            <a:ext cx="9860096" cy="177069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000" cap="none" dirty="0">
                <a:solidFill>
                  <a:schemeClr val="bg1"/>
                </a:solidFill>
              </a:rPr>
              <a:t>Престанак изложености дуванском диму код деце смањује ризик од многих болести, а нарочито респираторних обољења, као што је астма и упале уха. </a:t>
            </a:r>
          </a:p>
          <a:p>
            <a:endParaRPr lang="en-US" sz="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481B76-8E6E-5E48-D9AC-917633A7203D}"/>
              </a:ext>
            </a:extLst>
          </p:cNvPr>
          <p:cNvSpPr txBox="1"/>
          <p:nvPr/>
        </p:nvSpPr>
        <p:spPr>
          <a:xfrm>
            <a:off x="1823292" y="3861435"/>
            <a:ext cx="9860096" cy="2826306"/>
          </a:xfrm>
          <a:prstGeom prst="round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ru-RU" sz="3000" cap="none" dirty="0">
                <a:solidFill>
                  <a:schemeClr val="bg1"/>
                </a:solidFill>
              </a:rPr>
              <a:t>Престанак пушења смањује и вероватноћу за настанак: </a:t>
            </a:r>
            <a:r>
              <a:rPr lang="ru-RU" sz="2600" b="1" cap="none" dirty="0">
                <a:solidFill>
                  <a:schemeClr val="bg1"/>
                </a:solidFill>
              </a:rPr>
              <a:t>импотенције</a:t>
            </a:r>
            <a:endParaRPr lang="ru-RU" sz="2600" b="1" dirty="0">
              <a:solidFill>
                <a:schemeClr val="bg1"/>
              </a:solidFill>
            </a:endParaRPr>
          </a:p>
          <a:p>
            <a:pPr algn="ctr"/>
            <a:r>
              <a:rPr lang="ru-RU" sz="2600" b="1" cap="none" dirty="0">
                <a:solidFill>
                  <a:schemeClr val="bg1"/>
                </a:solidFill>
              </a:rPr>
              <a:t>тешкоћа при зачећу</a:t>
            </a:r>
            <a:endParaRPr lang="ru-RU" sz="2600" b="1" dirty="0">
              <a:solidFill>
                <a:schemeClr val="bg1"/>
              </a:solidFill>
            </a:endParaRPr>
          </a:p>
          <a:p>
            <a:pPr algn="ctr"/>
            <a:r>
              <a:rPr lang="ru-RU" sz="2600" b="1" cap="none" dirty="0">
                <a:solidFill>
                  <a:schemeClr val="bg1"/>
                </a:solidFill>
              </a:rPr>
              <a:t>превременог порођаја</a:t>
            </a:r>
            <a:endParaRPr lang="ru-RU" sz="2600" b="1" dirty="0">
              <a:solidFill>
                <a:schemeClr val="bg1"/>
              </a:solidFill>
            </a:endParaRPr>
          </a:p>
          <a:p>
            <a:pPr algn="ctr"/>
            <a:r>
              <a:rPr lang="ru-RU" sz="2600" b="1" cap="none" dirty="0">
                <a:solidFill>
                  <a:schemeClr val="bg1"/>
                </a:solidFill>
              </a:rPr>
              <a:t>побачаја </a:t>
            </a:r>
          </a:p>
          <a:p>
            <a:pPr algn="ctr"/>
            <a:r>
              <a:rPr lang="ru-RU" sz="2600" b="1" cap="none" dirty="0">
                <a:solidFill>
                  <a:schemeClr val="bg1"/>
                </a:solidFill>
              </a:rPr>
              <a:t>рађење бебе са малом телесном тежином</a:t>
            </a:r>
            <a:endParaRPr lang="sr-Latn-RS" sz="2600" b="1" cap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112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7E6A5-0168-A22D-9CC5-6F3B4222B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800" dirty="0"/>
              <a:t>Стручна подршка је веома важна!</a:t>
            </a:r>
            <a:endParaRPr lang="sr-Latn-RS" sz="4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889489-FD58-C2FE-4F08-981CE88A374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608364" y="1847659"/>
            <a:ext cx="10323739" cy="2328013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sr-Cyrl-RS" sz="3200" cap="none" dirty="0">
                <a:solidFill>
                  <a:schemeClr val="bg1"/>
                </a:solidFill>
              </a:rPr>
              <a:t>Сваки здравствени радник има </a:t>
            </a:r>
            <a:r>
              <a:rPr lang="sr-Cyrl-RS" sz="3200" u="sng" cap="none" dirty="0">
                <a:solidFill>
                  <a:schemeClr val="bg1"/>
                </a:solidFill>
              </a:rPr>
              <a:t>ОБАВЕЗУ</a:t>
            </a:r>
            <a:r>
              <a:rPr lang="sr-Cyrl-RS" sz="3200" cap="none" dirty="0">
                <a:solidFill>
                  <a:schemeClr val="bg1"/>
                </a:solidFill>
              </a:rPr>
              <a:t> да у свој свакодневни рад имплементира минималну интервенцију о подизању свести о штетности пушења код пацијента!!!</a:t>
            </a:r>
          </a:p>
          <a:p>
            <a:endParaRPr lang="en-US" sz="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A7E06D-D082-84FC-971D-BF765948A5C4}"/>
              </a:ext>
            </a:extLst>
          </p:cNvPr>
          <p:cNvSpPr txBox="1"/>
          <p:nvPr/>
        </p:nvSpPr>
        <p:spPr>
          <a:xfrm>
            <a:off x="1608365" y="4598663"/>
            <a:ext cx="10323739" cy="1736646"/>
          </a:xfrm>
          <a:prstGeom prst="round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ru-RU" sz="3200" cap="none" dirty="0">
                <a:solidFill>
                  <a:schemeClr val="bg1"/>
                </a:solidFill>
              </a:rPr>
              <a:t>Као узори и ауторитети у односу према здрављу, здравствени професионалци морају имати </a:t>
            </a:r>
          </a:p>
          <a:p>
            <a:pPr algn="ctr"/>
            <a:r>
              <a:rPr lang="ru-RU" sz="3200" u="sng" cap="none" dirty="0">
                <a:solidFill>
                  <a:schemeClr val="bg1"/>
                </a:solidFill>
              </a:rPr>
              <a:t>ВОДЕЋУ УЛОГУ</a:t>
            </a:r>
            <a:r>
              <a:rPr lang="ru-RU" sz="3200" cap="none" dirty="0">
                <a:solidFill>
                  <a:schemeClr val="bg1"/>
                </a:solidFill>
              </a:rPr>
              <a:t> у превенцији пушења у једној заједници! </a:t>
            </a:r>
          </a:p>
        </p:txBody>
      </p:sp>
    </p:spTree>
    <p:extLst>
      <p:ext uri="{BB962C8B-B14F-4D97-AF65-F5344CB8AC3E}">
        <p14:creationId xmlns:p14="http://schemas.microsoft.com/office/powerpoint/2010/main" val="41607767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000" advClick="0" advTm="25000">
        <p15:prstTrans prst="drape"/>
      </p:transition>
    </mc:Choice>
    <mc:Fallback>
      <p:transition spd="slow" advClick="0" advTm="25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408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PowerPoint Presentation</vt:lpstr>
      <vt:lpstr>Планета (се) пуши...</vt:lpstr>
      <vt:lpstr>Србија предњачи...</vt:lpstr>
      <vt:lpstr>У цигаретама се крије:</vt:lpstr>
      <vt:lpstr>Остави пушење – удахни живот!</vt:lpstr>
      <vt:lpstr>Остави пушење – продужи живот!</vt:lpstr>
      <vt:lpstr>Остави пушење – улепшај и стварај живот!</vt:lpstr>
      <vt:lpstr>Стручна подршка је веома важна!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Zoran Miric</dc:creator>
  <cp:lastModifiedBy>Andjelka Grujicic</cp:lastModifiedBy>
  <cp:revision>40</cp:revision>
  <dcterms:created xsi:type="dcterms:W3CDTF">2022-01-21T07:17:49Z</dcterms:created>
  <dcterms:modified xsi:type="dcterms:W3CDTF">2025-01-22T14:50:54Z</dcterms:modified>
</cp:coreProperties>
</file>