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44148D16-2A73-431C-A05C-723F1EEC3D4A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748A5E5D-82DD-4F16-AA63-60CFBD183B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431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8D16-2A73-431C-A05C-723F1EEC3D4A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5E5D-82DD-4F16-AA63-60CFBD183B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901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8D16-2A73-431C-A05C-723F1EEC3D4A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5E5D-82DD-4F16-AA63-60CFBD183B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591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8D16-2A73-431C-A05C-723F1EEC3D4A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5E5D-82DD-4F16-AA63-60CFBD183B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396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8D16-2A73-431C-A05C-723F1EEC3D4A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5E5D-82DD-4F16-AA63-60CFBD183B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1966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8D16-2A73-431C-A05C-723F1EEC3D4A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5E5D-82DD-4F16-AA63-60CFBD183B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604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8D16-2A73-431C-A05C-723F1EEC3D4A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5E5D-82DD-4F16-AA63-60CFBD183B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090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8D16-2A73-431C-A05C-723F1EEC3D4A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5E5D-82DD-4F16-AA63-60CFBD183B9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7501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8D16-2A73-431C-A05C-723F1EEC3D4A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5E5D-82DD-4F16-AA63-60CFBD183B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8D16-2A73-431C-A05C-723F1EEC3D4A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5E5D-82DD-4F16-AA63-60CFBD183B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201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8D16-2A73-431C-A05C-723F1EEC3D4A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5E5D-82DD-4F16-AA63-60CFBD183B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276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8D16-2A73-431C-A05C-723F1EEC3D4A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5E5D-82DD-4F16-AA63-60CFBD183B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645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8D16-2A73-431C-A05C-723F1EEC3D4A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5E5D-82DD-4F16-AA63-60CFBD183B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047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8D16-2A73-431C-A05C-723F1EEC3D4A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5E5D-82DD-4F16-AA63-60CFBD183B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787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8D16-2A73-431C-A05C-723F1EEC3D4A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5E5D-82DD-4F16-AA63-60CFBD183B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93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8D16-2A73-431C-A05C-723F1EEC3D4A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5E5D-82DD-4F16-AA63-60CFBD183B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10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8D16-2A73-431C-A05C-723F1EEC3D4A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A5E5D-82DD-4F16-AA63-60CFBD183B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54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4148D16-2A73-431C-A05C-723F1EEC3D4A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48A5E5D-82DD-4F16-AA63-60CFBD183B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5643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0528" y="0"/>
            <a:ext cx="45909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897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4477"/>
            <a:ext cx="10131425" cy="1456267"/>
          </a:xfrm>
        </p:spPr>
        <p:txBody>
          <a:bodyPr/>
          <a:lstStyle/>
          <a:p>
            <a:r>
              <a:rPr lang="ru-RU" dirty="0"/>
              <a:t>Који су симптоми и знаци појаве рака?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2142067"/>
            <a:ext cx="10964007" cy="4311487"/>
          </a:xfrm>
        </p:spPr>
        <p:txBody>
          <a:bodyPr>
            <a:noAutofit/>
          </a:bodyPr>
          <a:lstStyle/>
          <a:p>
            <a:r>
              <a:rPr lang="sr-Cyrl-RS" sz="2000" b="1" dirty="0"/>
              <a:t>Чвор или квржица у дојци </a:t>
            </a:r>
            <a:r>
              <a:rPr lang="sr-Cyrl-RS" sz="2000" dirty="0"/>
              <a:t>– обавезно се обратите лекару, посебно ако се величина промене мења</a:t>
            </a:r>
            <a:endParaRPr lang="en-US" sz="2000" dirty="0"/>
          </a:p>
          <a:p>
            <a:endParaRPr lang="sr-Cyrl-RS" sz="2000" dirty="0"/>
          </a:p>
          <a:p>
            <a:r>
              <a:rPr lang="sr-Cyrl-RS" sz="2000" b="1" dirty="0"/>
              <a:t>Кашаљ, бол у грудима, кратак дах </a:t>
            </a:r>
            <a:r>
              <a:rPr lang="sr-Cyrl-RS" sz="2000" dirty="0"/>
              <a:t>– свакако захтевају консултације лекара (јер могу указивати на озбиљна акутна стања), а посебно ако трају дуже од 3 недеље</a:t>
            </a:r>
            <a:endParaRPr lang="en-US" sz="2000" dirty="0"/>
          </a:p>
          <a:p>
            <a:endParaRPr lang="sr-Cyrl-RS" sz="2000" dirty="0"/>
          </a:p>
          <a:p>
            <a:r>
              <a:rPr lang="sr-Cyrl-RS" sz="2000" b="1" dirty="0"/>
              <a:t>Промене у раду црева</a:t>
            </a:r>
            <a:r>
              <a:rPr lang="sr-Cyrl-RS" sz="2000" dirty="0"/>
              <a:t> – било који од наведених симптома и знакова захтевају посету лекару, посебно ако трају више од неколико недеља:</a:t>
            </a:r>
          </a:p>
          <a:p>
            <a:pPr lvl="1"/>
            <a:r>
              <a:rPr lang="sr-Cyrl-RS" sz="1800" dirty="0"/>
              <a:t>Крв у столици</a:t>
            </a:r>
          </a:p>
          <a:p>
            <a:pPr lvl="1"/>
            <a:r>
              <a:rPr lang="sr-Cyrl-RS" sz="1800" dirty="0"/>
              <a:t>Пролив или затвор, без јасног разлога</a:t>
            </a:r>
          </a:p>
          <a:p>
            <a:pPr lvl="1"/>
            <a:r>
              <a:rPr lang="sr-Cyrl-RS" sz="1800" dirty="0"/>
              <a:t>Осећај непотпуне испражњености након одласка у тоалет</a:t>
            </a:r>
          </a:p>
          <a:p>
            <a:pPr lvl="1"/>
            <a:r>
              <a:rPr lang="sr-Cyrl-RS" sz="1800" dirty="0"/>
              <a:t>Болови у трбуху или чмару</a:t>
            </a:r>
          </a:p>
          <a:p>
            <a:pPr lvl="1"/>
            <a:r>
              <a:rPr lang="sr-Cyrl-RS" sz="1800" dirty="0"/>
              <a:t>Честа </a:t>
            </a:r>
            <a:r>
              <a:rPr lang="sr-Cyrl-RS" sz="1800" dirty="0" smtClean="0"/>
              <a:t>надутост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308111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27000">
        <p14:reveal/>
      </p:transition>
    </mc:Choice>
    <mc:Fallback xmlns="">
      <p:transition spd="slow" advTm="2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108439"/>
            <a:ext cx="10131425" cy="1456267"/>
          </a:xfrm>
        </p:spPr>
        <p:txBody>
          <a:bodyPr/>
          <a:lstStyle/>
          <a:p>
            <a:r>
              <a:rPr lang="ru-RU" dirty="0"/>
              <a:t>Који су симптоми и знаци појаве рака?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r-Cyrl-RS" sz="2400" b="1" dirty="0"/>
              <a:t>Крварења</a:t>
            </a:r>
            <a:r>
              <a:rPr lang="sr-Cyrl-RS" sz="2400" dirty="0"/>
              <a:t> – свако необјашњиво крварење захтева да се обратите лекару:</a:t>
            </a:r>
          </a:p>
          <a:p>
            <a:pPr lvl="1"/>
            <a:r>
              <a:rPr lang="sr-Cyrl-RS" sz="2000" dirty="0"/>
              <a:t>Крв у мокраћи</a:t>
            </a:r>
          </a:p>
          <a:p>
            <a:pPr lvl="1"/>
            <a:r>
              <a:rPr lang="sr-Cyrl-RS" sz="2000" dirty="0"/>
              <a:t>Крварење између</a:t>
            </a:r>
            <a:r>
              <a:rPr lang="sr-Latn-RS" sz="2000" dirty="0"/>
              <a:t> </a:t>
            </a:r>
            <a:r>
              <a:rPr lang="sr-Cyrl-RS" sz="2000" dirty="0"/>
              <a:t>два менструална крварења</a:t>
            </a:r>
          </a:p>
          <a:p>
            <a:pPr lvl="1"/>
            <a:r>
              <a:rPr lang="sr-Cyrl-RS" sz="2000" dirty="0"/>
              <a:t>Крварење из чмара</a:t>
            </a:r>
          </a:p>
          <a:p>
            <a:pPr lvl="1"/>
            <a:r>
              <a:rPr lang="sr-Cyrl-RS" sz="2000" dirty="0"/>
              <a:t>Крв у испљувку</a:t>
            </a:r>
          </a:p>
          <a:p>
            <a:pPr lvl="1"/>
            <a:r>
              <a:rPr lang="sr-Cyrl-RS" sz="2000" dirty="0"/>
              <a:t>Крв у повраћеном садржају</a:t>
            </a:r>
            <a:endParaRPr lang="en-US" sz="2000" dirty="0"/>
          </a:p>
          <a:p>
            <a:pPr lvl="1"/>
            <a:endParaRPr lang="sr-Cyrl-RS" sz="2000" dirty="0"/>
          </a:p>
          <a:p>
            <a:r>
              <a:rPr lang="sr-Cyrl-RS" sz="2400" b="1" dirty="0"/>
              <a:t>Необјашњив губитак телесне масе </a:t>
            </a:r>
            <a:r>
              <a:rPr lang="sr-Cyrl-RS" sz="2400" dirty="0"/>
              <a:t>-</a:t>
            </a:r>
          </a:p>
          <a:p>
            <a:pPr lvl="1"/>
            <a:r>
              <a:rPr lang="sr-Cyrl-RS" sz="2000" dirty="0"/>
              <a:t>обавезно се јавите лекару ако сте необјашњиво </a:t>
            </a:r>
            <a:r>
              <a:rPr lang="sr-Cyrl-RS" sz="2000" b="1" dirty="0"/>
              <a:t>изгубили на тежини у претходном периоду</a:t>
            </a:r>
            <a:r>
              <a:rPr lang="sr-Cyrl-RS" sz="2000" dirty="0"/>
              <a:t>, (нпр. ако смањење у телесној маси није последица дијете или физичког вежбања</a:t>
            </a:r>
            <a:r>
              <a:rPr lang="sr-Cyrl-RS" sz="2000" dirty="0" smtClean="0"/>
              <a:t>)</a:t>
            </a:r>
            <a:endParaRPr lang="sr-Cyrl-RS" sz="2000" dirty="0"/>
          </a:p>
        </p:txBody>
      </p:sp>
    </p:spTree>
    <p:extLst>
      <p:ext uri="{BB962C8B-B14F-4D97-AF65-F5344CB8AC3E}">
        <p14:creationId xmlns:p14="http://schemas.microsoft.com/office/powerpoint/2010/main" val="1048293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21000">
        <p14:reveal/>
      </p:transition>
    </mc:Choice>
    <mc:Fallback xmlns="">
      <p:transition spd="slow" advTm="2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301870"/>
            <a:ext cx="10131425" cy="1456267"/>
          </a:xfrm>
        </p:spPr>
        <p:txBody>
          <a:bodyPr/>
          <a:lstStyle/>
          <a:p>
            <a:r>
              <a:rPr lang="ru-RU" dirty="0"/>
              <a:t>Који су симптоми и знаци појаве рака?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r-Cyrl-RS" sz="2400" b="1" dirty="0"/>
              <a:t>Промене на кожи</a:t>
            </a:r>
            <a:r>
              <a:rPr lang="sr-Cyrl-RS" sz="2400" dirty="0"/>
              <a:t> – потребно је да се обратите лекару ако приметите промене које су:</a:t>
            </a:r>
          </a:p>
          <a:p>
            <a:pPr lvl="1"/>
            <a:r>
              <a:rPr lang="sr-Cyrl-RS" sz="2000" dirty="0"/>
              <a:t>Неправилног или асиметричног </a:t>
            </a:r>
            <a:r>
              <a:rPr lang="sr-Cyrl-RS" sz="2000" b="1" dirty="0"/>
              <a:t>облика</a:t>
            </a:r>
          </a:p>
          <a:p>
            <a:pPr lvl="1"/>
            <a:r>
              <a:rPr lang="sr-Cyrl-RS" sz="2000" dirty="0"/>
              <a:t>Неправилне </a:t>
            </a:r>
            <a:r>
              <a:rPr lang="sr-Cyrl-RS" sz="2000" b="1" dirty="0"/>
              <a:t>ивице</a:t>
            </a:r>
            <a:r>
              <a:rPr lang="sr-Cyrl-RS" sz="2000" dirty="0"/>
              <a:t> са назупченим ободом</a:t>
            </a:r>
          </a:p>
          <a:p>
            <a:pPr lvl="1"/>
            <a:r>
              <a:rPr lang="sr-Cyrl-RS" sz="2000" dirty="0"/>
              <a:t>Мешано </a:t>
            </a:r>
            <a:r>
              <a:rPr lang="sr-Cyrl-RS" sz="2000" b="1" dirty="0"/>
              <a:t>пребојене</a:t>
            </a:r>
            <a:r>
              <a:rPr lang="sr-Cyrl-RS" sz="2000" dirty="0"/>
              <a:t> – нпр. браон, црно, црвено, розе</a:t>
            </a:r>
          </a:p>
          <a:p>
            <a:pPr lvl="1"/>
            <a:r>
              <a:rPr lang="sr-Cyrl-RS" sz="2000" b="1" dirty="0"/>
              <a:t>Веће од</a:t>
            </a:r>
            <a:r>
              <a:rPr lang="sr-Cyrl-RS" sz="2000" dirty="0"/>
              <a:t> 6 </a:t>
            </a:r>
            <a:r>
              <a:rPr lang="en-US" sz="2000" dirty="0"/>
              <a:t>mm</a:t>
            </a:r>
            <a:r>
              <a:rPr lang="sr-Cyrl-RS" sz="2000" dirty="0"/>
              <a:t> у пречнику (али могу да буду и мањи)</a:t>
            </a:r>
          </a:p>
          <a:p>
            <a:pPr lvl="1"/>
            <a:r>
              <a:rPr lang="sr-Cyrl-RS" sz="2000" b="1" dirty="0"/>
              <a:t>Уздигнуте</a:t>
            </a:r>
            <a:r>
              <a:rPr lang="sr-Cyrl-RS" sz="2000" dirty="0"/>
              <a:t> од околне коже</a:t>
            </a:r>
          </a:p>
          <a:p>
            <a:pPr lvl="1"/>
            <a:r>
              <a:rPr lang="sr-Cyrl-RS" sz="2000" b="1" dirty="0"/>
              <a:t>Прекривене</a:t>
            </a:r>
            <a:r>
              <a:rPr lang="sr-Cyrl-RS" sz="2000" dirty="0"/>
              <a:t> крастама, крваре или сврбе</a:t>
            </a:r>
          </a:p>
          <a:p>
            <a:pPr lvl="1"/>
            <a:r>
              <a:rPr lang="sr-Cyrl-RS" sz="2000" dirty="0"/>
              <a:t>Показују </a:t>
            </a:r>
            <a:r>
              <a:rPr lang="sr-Cyrl-RS" sz="2000" b="1" dirty="0"/>
              <a:t>промене</a:t>
            </a:r>
            <a:r>
              <a:rPr lang="sr-Cyrl-RS" sz="2000" dirty="0"/>
              <a:t> у било којој </a:t>
            </a:r>
            <a:r>
              <a:rPr lang="sr-Cyrl-RS" sz="2000" dirty="0" smtClean="0"/>
              <a:t>одлици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813925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21000">
        <p14:reveal/>
      </p:transition>
    </mc:Choice>
    <mc:Fallback xmlns="">
      <p:transition spd="slow" advTm="2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3415"/>
            <a:ext cx="10131425" cy="1456267"/>
          </a:xfrm>
        </p:spPr>
        <p:txBody>
          <a:bodyPr/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које узроке рака можемо да утичемо?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Више од 1/3 свих случајева рака је последица:</a:t>
            </a:r>
          </a:p>
          <a:p>
            <a:pPr lvl="1"/>
            <a:r>
              <a:rPr lang="ru-RU" sz="2000" b="1" dirty="0"/>
              <a:t>гојазности, </a:t>
            </a:r>
          </a:p>
          <a:p>
            <a:pPr lvl="1"/>
            <a:r>
              <a:rPr lang="ru-RU" sz="2000" b="1" dirty="0"/>
              <a:t>неправилне исхране</a:t>
            </a:r>
          </a:p>
          <a:p>
            <a:pPr lvl="1"/>
            <a:r>
              <a:rPr lang="ru-RU" sz="2000" b="1" dirty="0"/>
              <a:t>физичке неактивности</a:t>
            </a:r>
            <a:r>
              <a:rPr lang="ru-RU" sz="2000" dirty="0"/>
              <a:t>.</a:t>
            </a:r>
          </a:p>
          <a:p>
            <a:pPr marL="457200" lvl="1" indent="0">
              <a:buNone/>
            </a:pPr>
            <a:endParaRPr lang="ru-RU" sz="2000" dirty="0"/>
          </a:p>
          <a:p>
            <a:r>
              <a:rPr lang="ru-RU" sz="2400" b="1" dirty="0"/>
              <a:t>Пушење - сваки 7. пушач </a:t>
            </a:r>
            <a:r>
              <a:rPr lang="ru-RU" sz="2400" dirty="0"/>
              <a:t>оболи од рака плућа </a:t>
            </a:r>
          </a:p>
          <a:p>
            <a:endParaRPr lang="ru-RU" sz="2400" dirty="0"/>
          </a:p>
          <a:p>
            <a:r>
              <a:rPr lang="ru-RU" sz="2400" b="1" dirty="0"/>
              <a:t>Конзумирање алкохола </a:t>
            </a:r>
            <a:r>
              <a:rPr lang="ru-RU" sz="2400" dirty="0"/>
              <a:t>повећава ризик од настанка рака уста, ждрела, дојке, дебелог црева и јетре</a:t>
            </a:r>
            <a:r>
              <a:rPr lang="ru-RU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15246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14000">
        <p14:reveal/>
      </p:transition>
    </mc:Choice>
    <mc:Fallback xmlns="">
      <p:transition spd="slow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275492"/>
            <a:ext cx="10131425" cy="1456267"/>
          </a:xfrm>
        </p:spPr>
        <p:txBody>
          <a:bodyPr/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које узроке рака можемо да утичемо?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Повећан ризик од добијања свих врста рака коже узрокују:</a:t>
            </a:r>
          </a:p>
          <a:p>
            <a:endParaRPr lang="ru-RU" sz="2400" dirty="0"/>
          </a:p>
          <a:p>
            <a:pPr lvl="1"/>
            <a:r>
              <a:rPr lang="ru-RU" sz="2000" dirty="0"/>
              <a:t>свака претерана </a:t>
            </a:r>
            <a:r>
              <a:rPr lang="ru-RU" sz="2000" b="1" dirty="0"/>
              <a:t>изложеност сунчевој светлости </a:t>
            </a:r>
          </a:p>
          <a:p>
            <a:pPr lvl="1"/>
            <a:r>
              <a:rPr lang="ru-RU" sz="2000" dirty="0"/>
              <a:t>слично важи и за изложеност вештачким изворима светлости, као што су </a:t>
            </a:r>
            <a:r>
              <a:rPr lang="ru-RU" sz="2000" b="1" dirty="0"/>
              <a:t>соларијуми</a:t>
            </a:r>
            <a:endParaRPr lang="ru-RU" sz="20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3790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14000">
        <p14:reveal/>
      </p:transition>
    </mc:Choice>
    <mc:Fallback xmlns="">
      <p:transition spd="slow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337038"/>
            <a:ext cx="10131425" cy="1456267"/>
          </a:xfrm>
        </p:spPr>
        <p:txBody>
          <a:bodyPr/>
          <a:lstStyle/>
          <a:p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Нездрави животни стилови носе високу цену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2142067"/>
            <a:ext cx="10418884" cy="3649133"/>
          </a:xfrm>
        </p:spPr>
        <p:txBody>
          <a:bodyPr>
            <a:normAutofit/>
          </a:bodyPr>
          <a:lstStyle/>
          <a:p>
            <a:r>
              <a:rPr lang="ru-RU" sz="2400" dirty="0"/>
              <a:t>Око </a:t>
            </a:r>
            <a:r>
              <a:rPr lang="ru-RU" sz="2400" b="1" dirty="0"/>
              <a:t>30%</a:t>
            </a:r>
            <a:r>
              <a:rPr lang="ru-RU" sz="2400" dirty="0"/>
              <a:t> свих смртних исхода од малигних болести настају као последица </a:t>
            </a:r>
            <a:r>
              <a:rPr lang="sr-Latn-RS" sz="2400" dirty="0"/>
              <a:t>:</a:t>
            </a:r>
            <a:endParaRPr lang="sr-Cyrl-RS" sz="2400" dirty="0"/>
          </a:p>
          <a:p>
            <a:endParaRPr lang="sr-Latn-RS" sz="2400" dirty="0"/>
          </a:p>
          <a:p>
            <a:pPr lvl="1"/>
            <a:r>
              <a:rPr lang="ru-RU" sz="2000" b="1" dirty="0"/>
              <a:t>пушења дувана</a:t>
            </a:r>
            <a:endParaRPr lang="sr-Latn-RS" sz="2000" b="1" dirty="0"/>
          </a:p>
          <a:p>
            <a:pPr lvl="1"/>
            <a:r>
              <a:rPr lang="ru-RU" sz="2000" b="1" dirty="0"/>
              <a:t>прекомерне телесне тежине </a:t>
            </a:r>
            <a:endParaRPr lang="sr-Latn-RS" sz="2000" b="1" dirty="0"/>
          </a:p>
          <a:p>
            <a:pPr lvl="1"/>
            <a:r>
              <a:rPr lang="ru-RU" sz="2000" b="1" dirty="0"/>
              <a:t>неправилне исхране</a:t>
            </a:r>
            <a:endParaRPr lang="sr-Latn-RS" sz="2000" b="1" dirty="0"/>
          </a:p>
          <a:p>
            <a:pPr lvl="1"/>
            <a:r>
              <a:rPr lang="ru-RU" sz="2000" b="1" dirty="0"/>
              <a:t>недовољне физичке активности </a:t>
            </a:r>
            <a:endParaRPr lang="sr-Latn-RS" sz="2000" b="1" dirty="0"/>
          </a:p>
          <a:p>
            <a:pPr lvl="1"/>
            <a:r>
              <a:rPr lang="ru-RU" sz="2000" b="1" dirty="0"/>
              <a:t>конзумације алкохола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50011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14000">
        <p14:reveal/>
      </p:transition>
    </mc:Choice>
    <mc:Fallback xmlns="">
      <p:transition spd="slow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Сваки десети случај рака је последица инфекције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Хроничне инфекције вирусима </a:t>
            </a:r>
            <a:r>
              <a:rPr lang="ru-RU" sz="2400" b="1" dirty="0"/>
              <a:t>хепатитиса Б или Ц</a:t>
            </a:r>
            <a:r>
              <a:rPr lang="ru-RU" sz="2400" dirty="0"/>
              <a:t> </a:t>
            </a:r>
            <a:r>
              <a:rPr lang="en-US" sz="2400" dirty="0"/>
              <a:t>– </a:t>
            </a:r>
            <a:r>
              <a:rPr lang="sr-Cyrl-RS" sz="2400" dirty="0"/>
              <a:t>изазивају </a:t>
            </a:r>
            <a:r>
              <a:rPr lang="ru-RU" sz="2400" dirty="0"/>
              <a:t>рак јетре</a:t>
            </a:r>
          </a:p>
          <a:p>
            <a:endParaRPr lang="ru-RU" sz="2400" dirty="0"/>
          </a:p>
          <a:p>
            <a:r>
              <a:rPr lang="ru-RU" sz="2400" dirty="0"/>
              <a:t>Инфекција </a:t>
            </a:r>
            <a:r>
              <a:rPr lang="ru-RU" sz="2400" b="1" dirty="0"/>
              <a:t>Хуманим папилома вирусом</a:t>
            </a:r>
            <a:r>
              <a:rPr lang="ru-RU" sz="2400" dirty="0"/>
              <a:t> </a:t>
            </a:r>
            <a:r>
              <a:rPr lang="en-US" sz="2400" dirty="0"/>
              <a:t>– </a:t>
            </a:r>
            <a:r>
              <a:rPr lang="sr-Cyrl-RS" sz="2400" dirty="0"/>
              <a:t>узрокује </a:t>
            </a:r>
            <a:r>
              <a:rPr lang="ru-RU" sz="2400" dirty="0"/>
              <a:t>рак грлића материце</a:t>
            </a:r>
          </a:p>
          <a:p>
            <a:endParaRPr lang="ru-RU" sz="2400" dirty="0"/>
          </a:p>
          <a:p>
            <a:r>
              <a:rPr lang="ru-RU" sz="2400" dirty="0"/>
              <a:t>Инфекција </a:t>
            </a:r>
            <a:r>
              <a:rPr lang="ru-RU" sz="2400" b="1" dirty="0"/>
              <a:t>Helicobacter pylori </a:t>
            </a:r>
            <a:r>
              <a:rPr lang="ru-RU" sz="2400" dirty="0"/>
              <a:t>– повезана са </a:t>
            </a:r>
            <a:r>
              <a:rPr lang="sr-Cyrl-RS" sz="2400" dirty="0"/>
              <a:t>раком </a:t>
            </a:r>
            <a:r>
              <a:rPr lang="ru-RU" sz="2400" dirty="0" smtClean="0"/>
              <a:t>желуца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7668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14000">
        <p14:reveal/>
      </p:transition>
    </mc:Choice>
    <mc:Fallback xmlns="">
      <p:transition spd="slow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1192"/>
            <a:ext cx="10131425" cy="1456267"/>
          </a:xfrm>
        </p:spPr>
        <p:txBody>
          <a:bodyPr/>
          <a:lstStyle/>
          <a:p>
            <a:r>
              <a:rPr lang="sr-Cyrl-RS" dirty="0"/>
              <a:t>Национални програми за скрининг рака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r-Cyrl-RS" sz="2400" b="1" dirty="0"/>
              <a:t>С</a:t>
            </a:r>
            <a:r>
              <a:rPr lang="ru-RU" sz="2400" b="1" dirty="0"/>
              <a:t>крининг рака дојке: </a:t>
            </a:r>
          </a:p>
          <a:p>
            <a:pPr lvl="1"/>
            <a:r>
              <a:rPr lang="ru-RU" sz="2000" dirty="0"/>
              <a:t>жене 50-69 година</a:t>
            </a:r>
          </a:p>
          <a:p>
            <a:pPr lvl="1"/>
            <a:r>
              <a:rPr lang="ru-RU" sz="2000" dirty="0"/>
              <a:t>мамографски прегледи на две године </a:t>
            </a:r>
          </a:p>
          <a:p>
            <a:r>
              <a:rPr lang="ru-RU" sz="2400" b="1" dirty="0"/>
              <a:t>Скрининг на карцином грлића материце:</a:t>
            </a:r>
          </a:p>
          <a:p>
            <a:pPr lvl="1"/>
            <a:r>
              <a:rPr lang="ru-RU" sz="2000" dirty="0"/>
              <a:t>жене 25-64 година</a:t>
            </a:r>
          </a:p>
          <a:p>
            <a:pPr lvl="1"/>
            <a:r>
              <a:rPr lang="ru-RU" sz="2000" dirty="0"/>
              <a:t>гинеколошки преглед и Пап тест једном у три године</a:t>
            </a:r>
          </a:p>
          <a:p>
            <a:r>
              <a:rPr lang="ru-RU" sz="2400" b="1" dirty="0"/>
              <a:t>Скрининг на рак дебелог црева</a:t>
            </a:r>
          </a:p>
          <a:p>
            <a:pPr lvl="1"/>
            <a:r>
              <a:rPr lang="ru-RU" sz="2000" dirty="0"/>
              <a:t>Особе оба пола 50-74 година</a:t>
            </a:r>
          </a:p>
          <a:p>
            <a:pPr lvl="1"/>
            <a:r>
              <a:rPr lang="ru-RU" sz="2000" dirty="0"/>
              <a:t>тестирање на скривено крварење у столици једном у две године</a:t>
            </a:r>
            <a:endParaRPr lang="en-US" sz="20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750206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14000">
        <p14:reveal/>
      </p:transition>
    </mc:Choice>
    <mc:Fallback xmlns="">
      <p:transition spd="slow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240323"/>
            <a:ext cx="10131425" cy="1456267"/>
          </a:xfrm>
        </p:spPr>
        <p:txBody>
          <a:bodyPr/>
          <a:lstStyle/>
          <a:p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свако од нас може да учини?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400" b="1" dirty="0"/>
              <a:t>Превенција  </a:t>
            </a:r>
          </a:p>
          <a:p>
            <a:pPr lvl="1"/>
            <a:r>
              <a:rPr lang="sr-Cyrl-RS" sz="2000" dirty="0"/>
              <a:t>усвојити здраве животне стилове</a:t>
            </a:r>
          </a:p>
          <a:p>
            <a:pPr lvl="1"/>
            <a:r>
              <a:rPr lang="sr-Cyrl-RS" sz="2000" dirty="0"/>
              <a:t>избацити штетне навике</a:t>
            </a:r>
            <a:endParaRPr lang="sr-Cyrl-RS" sz="2000" b="1" dirty="0"/>
          </a:p>
          <a:p>
            <a:endParaRPr lang="sr-Cyrl-RS" sz="2400" dirty="0"/>
          </a:p>
          <a:p>
            <a:r>
              <a:rPr lang="sr-Cyrl-RS" sz="2400" b="1" dirty="0"/>
              <a:t>Рано откривање</a:t>
            </a:r>
            <a:r>
              <a:rPr lang="sr-Cyrl-RS" sz="2400" dirty="0"/>
              <a:t>  </a:t>
            </a:r>
          </a:p>
          <a:p>
            <a:pPr lvl="1"/>
            <a:r>
              <a:rPr lang="sr-Cyrl-RS" sz="2000" dirty="0"/>
              <a:t>редовна контрола здравља код изабраног лекара </a:t>
            </a:r>
          </a:p>
          <a:p>
            <a:pPr lvl="1"/>
            <a:r>
              <a:rPr lang="sr-Cyrl-RS" sz="2000" dirty="0"/>
              <a:t>одазивање на организовани </a:t>
            </a:r>
            <a:r>
              <a:rPr lang="sr-Cyrl-RS" sz="2000" dirty="0" smtClean="0"/>
              <a:t>скрининг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762028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14000">
        <p14:reveal/>
      </p:transition>
    </mc:Choice>
    <mc:Fallback xmlns="">
      <p:transition spd="slow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347" y="249115"/>
            <a:ext cx="10131425" cy="1456267"/>
          </a:xfrm>
        </p:spPr>
        <p:txBody>
          <a:bodyPr/>
          <a:lstStyle/>
          <a:p>
            <a:r>
              <a:rPr lang="sr-Cyrl-RS" dirty="0"/>
              <a:t>Шта је то рак?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r-Cyrl-RS" sz="2800" dirty="0"/>
              <a:t>Рак представља заједнички назив за читав низ обољења за које је заједничко следеће:</a:t>
            </a:r>
          </a:p>
          <a:p>
            <a:pPr lvl="1"/>
            <a:r>
              <a:rPr lang="sr-Cyrl-RS" sz="2400" b="1" dirty="0"/>
              <a:t>у одређеном делу тела, ћелије отпочињу неконтролисани раст и деобу</a:t>
            </a:r>
          </a:p>
          <a:p>
            <a:pPr lvl="1"/>
            <a:r>
              <a:rPr lang="sr-Cyrl-RS" sz="2400" b="1" dirty="0"/>
              <a:t>ове ћелије се могу проширити и разорити околна ткива, као и удаљене органе</a:t>
            </a:r>
            <a:endParaRPr lang="en-US" sz="2400" b="1" dirty="0"/>
          </a:p>
          <a:p>
            <a:pPr lvl="1"/>
            <a:endParaRPr lang="en-US" sz="2400" dirty="0"/>
          </a:p>
          <a:p>
            <a:r>
              <a:rPr lang="sr-Cyrl-RS" sz="2800" dirty="0"/>
              <a:t>Користе се и називи малигни тумори или малигне </a:t>
            </a:r>
            <a:r>
              <a:rPr lang="sr-Cyrl-RS" sz="2800" dirty="0" smtClean="0"/>
              <a:t>неоплазме</a:t>
            </a:r>
            <a:endParaRPr lang="sr-Cyrl-RS" sz="2800" dirty="0"/>
          </a:p>
        </p:txBody>
      </p:sp>
    </p:spTree>
    <p:extLst>
      <p:ext uri="{BB962C8B-B14F-4D97-AF65-F5344CB8AC3E}">
        <p14:creationId xmlns:p14="http://schemas.microsoft.com/office/powerpoint/2010/main" val="3681286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14000">
        <p14:reveal/>
      </p:transition>
    </mc:Choice>
    <mc:Fallback xmlns="">
      <p:transition spd="slow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347" y="0"/>
            <a:ext cx="10131425" cy="1456267"/>
          </a:xfrm>
        </p:spPr>
        <p:txBody>
          <a:bodyPr/>
          <a:lstStyle/>
          <a:p>
            <a:r>
              <a:rPr lang="sr-Cyrl-RS" dirty="0"/>
              <a:t>Колико је рак учестала болест?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2528928"/>
            <a:ext cx="10131425" cy="3649133"/>
          </a:xfrm>
        </p:spPr>
        <p:txBody>
          <a:bodyPr>
            <a:noAutofit/>
          </a:bodyPr>
          <a:lstStyle/>
          <a:p>
            <a:r>
              <a:rPr lang="sr-Cyrl-RS" sz="2000" dirty="0"/>
              <a:t>Рак је био одговоран за </a:t>
            </a:r>
            <a:r>
              <a:rPr lang="sr-Cyrl-RS" sz="2000" b="1" dirty="0"/>
              <a:t>10 милиона </a:t>
            </a:r>
            <a:r>
              <a:rPr lang="sr-Cyrl-RS" sz="2000" dirty="0"/>
              <a:t>смртних случајева у свету током 2020. године</a:t>
            </a:r>
          </a:p>
          <a:p>
            <a:endParaRPr lang="sr-Cyrl-RS" sz="2000" dirty="0"/>
          </a:p>
          <a:p>
            <a:r>
              <a:rPr lang="sr-Cyrl-RS" sz="2000" dirty="0"/>
              <a:t>Економски значај малигних болести је значајан и растући – процене су да су у свету, трошкови повезани са раком у 2010. износили </a:t>
            </a:r>
            <a:r>
              <a:rPr lang="sr-Cyrl-RS" sz="2000" b="1" dirty="0"/>
              <a:t>1.16 билиона долара!</a:t>
            </a:r>
          </a:p>
          <a:p>
            <a:endParaRPr lang="sr-Cyrl-RS" sz="2000" dirty="0"/>
          </a:p>
          <a:p>
            <a:r>
              <a:rPr lang="sr-Cyrl-RS" sz="2000" dirty="0"/>
              <a:t>У свету су, према броју случајева у 2020. </a:t>
            </a:r>
            <a:r>
              <a:rPr lang="sr-Cyrl-RS" sz="2000" b="1" dirty="0"/>
              <a:t>најучесталији облици рака</a:t>
            </a:r>
            <a:r>
              <a:rPr lang="sr-Cyrl-RS" sz="2000" dirty="0"/>
              <a:t> били:</a:t>
            </a:r>
          </a:p>
          <a:p>
            <a:pPr lvl="1"/>
            <a:r>
              <a:rPr lang="sr-Cyrl-RS" sz="2000" b="1" dirty="0"/>
              <a:t>рак дојке</a:t>
            </a:r>
          </a:p>
          <a:p>
            <a:pPr lvl="1"/>
            <a:r>
              <a:rPr lang="sr-Cyrl-RS" sz="2000" b="1" dirty="0"/>
              <a:t>рак плућа</a:t>
            </a:r>
          </a:p>
          <a:p>
            <a:pPr lvl="1"/>
            <a:r>
              <a:rPr lang="sr-Cyrl-RS" sz="2000" b="1" dirty="0"/>
              <a:t>рак дебелог црева</a:t>
            </a:r>
          </a:p>
          <a:p>
            <a:pPr lvl="1"/>
            <a:r>
              <a:rPr lang="sr-Cyrl-RS" sz="2000" b="1" dirty="0"/>
              <a:t>рак простате</a:t>
            </a:r>
          </a:p>
          <a:p>
            <a:pPr lvl="1"/>
            <a:r>
              <a:rPr lang="sr-Cyrl-RS" sz="2000" b="1" dirty="0"/>
              <a:t>рак коже (немеланомски)</a:t>
            </a:r>
          </a:p>
          <a:p>
            <a:pPr lvl="1"/>
            <a:r>
              <a:rPr lang="sr-Cyrl-RS" sz="2000" b="1" dirty="0"/>
              <a:t>рак желуца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200825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14000">
        <p14:reveal/>
      </p:transition>
    </mc:Choice>
    <mc:Fallback xmlns="">
      <p:transition spd="slow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5029" y="1033340"/>
            <a:ext cx="9771186" cy="2461202"/>
          </a:xfrm>
        </p:spPr>
        <p:txBody>
          <a:bodyPr>
            <a:noAutofit/>
          </a:bodyPr>
          <a:lstStyle/>
          <a:p>
            <a:pPr algn="ctr"/>
            <a:r>
              <a:rPr lang="sr-Cyrl-R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Србија</a:t>
            </a:r>
            <a:r>
              <a:rPr lang="sr-Latn-R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r-Latn-R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r>
              <a:rPr lang="sr-Cyrl-R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r>
              <a:rPr lang="sr-Latn-R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sr-Cyrl-R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година </a:t>
            </a:r>
            <a:r>
              <a:rPr lang="sr-Cyrl-R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sr-Latn-R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r-Latn-R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Latn-R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r-Latn-R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Cyrl-R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41.419 </a:t>
            </a:r>
            <a:r>
              <a:rPr lang="sr-Cyrl-R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оболелих, </a:t>
            </a:r>
            <a:r>
              <a:rPr lang="sr-Cyrl-R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20.767 </a:t>
            </a:r>
            <a:r>
              <a:rPr lang="sr-Cyrl-R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умрлих*</a:t>
            </a:r>
            <a:endParaRPr lang="en-GB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1648" y="2964328"/>
            <a:ext cx="10131425" cy="3649133"/>
          </a:xfrm>
        </p:spPr>
        <p:txBody>
          <a:bodyPr>
            <a:normAutofit/>
          </a:bodyPr>
          <a:lstStyle/>
          <a:p>
            <a:endParaRPr lang="sr-Latn-RS" sz="2000" dirty="0" smtClean="0"/>
          </a:p>
          <a:p>
            <a:endParaRPr lang="sr-Latn-RS" sz="2000" dirty="0"/>
          </a:p>
          <a:p>
            <a:endParaRPr lang="sr-Latn-RS" sz="2000" dirty="0" smtClean="0"/>
          </a:p>
          <a:p>
            <a:r>
              <a:rPr lang="sr-Cyrl-CS" sz="2000" dirty="0" smtClean="0"/>
              <a:t>Водећи </a:t>
            </a:r>
            <a:r>
              <a:rPr lang="sr-Cyrl-CS" sz="2000" dirty="0"/>
              <a:t>узроци оболевања и умирања од рака у нашој земљи готово су идентични водећим узроцима оболевања и смртности од малигних тумора у већини земаља у развоју. </a:t>
            </a:r>
            <a:endParaRPr lang="ru-RU" sz="2000" dirty="0"/>
          </a:p>
          <a:p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613461"/>
            <a:ext cx="4495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800" dirty="0" smtClean="0"/>
              <a:t>*Извор: </a:t>
            </a:r>
            <a:r>
              <a:rPr lang="en-GB" sz="800" dirty="0" smtClean="0"/>
              <a:t>https://www.batut.org.rs/download/publikacije/MaligniTumoriuRepubliciSrbiji2020.pdf</a:t>
            </a: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264334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14000">
        <p14:reveal/>
      </p:transition>
    </mc:Choice>
    <mc:Fallback xmlns="">
      <p:transition spd="slow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423" y="627184"/>
            <a:ext cx="10726615" cy="1456267"/>
          </a:xfrm>
        </p:spPr>
        <p:txBody>
          <a:bodyPr/>
          <a:lstStyle/>
          <a:p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Најчешће локализације рака у популацији Србије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6963" y="2273952"/>
            <a:ext cx="3903783" cy="3649133"/>
          </a:xfrm>
        </p:spPr>
        <p:txBody>
          <a:bodyPr>
            <a:noAutofit/>
          </a:bodyPr>
          <a:lstStyle/>
          <a:p>
            <a:r>
              <a:rPr lang="ru-RU" sz="2800" dirty="0"/>
              <a:t>Код </a:t>
            </a:r>
            <a:r>
              <a:rPr lang="ru-RU" sz="2800" b="1" dirty="0"/>
              <a:t>мушкараца</a:t>
            </a:r>
            <a:r>
              <a:rPr lang="en-US" sz="2800" dirty="0"/>
              <a:t>:</a:t>
            </a:r>
          </a:p>
          <a:p>
            <a:pPr lvl="1"/>
            <a:r>
              <a:rPr lang="ru-RU" sz="2400" dirty="0"/>
              <a:t>рак плућа и бронха </a:t>
            </a:r>
            <a:endParaRPr lang="en-US" sz="2400" dirty="0"/>
          </a:p>
          <a:p>
            <a:pPr lvl="1"/>
            <a:r>
              <a:rPr lang="sr-Cyrl-RS" sz="2400" dirty="0"/>
              <a:t>рак </a:t>
            </a:r>
            <a:r>
              <a:rPr lang="ru-RU" sz="2400" dirty="0"/>
              <a:t>дебелог црева</a:t>
            </a:r>
            <a:endParaRPr lang="en-US" sz="2400" dirty="0"/>
          </a:p>
          <a:p>
            <a:pPr lvl="1"/>
            <a:r>
              <a:rPr lang="ru-RU" sz="2400" dirty="0"/>
              <a:t>рак простате</a:t>
            </a:r>
          </a:p>
          <a:p>
            <a:endParaRPr lang="sr-Latn-R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374423" y="2751992"/>
            <a:ext cx="3675185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/>
            <a:r>
              <a:rPr lang="ru-RU" sz="3200" dirty="0" smtClean="0"/>
              <a:t>Код </a:t>
            </a:r>
            <a:r>
              <a:rPr lang="ru-RU" sz="3200" b="1" dirty="0" smtClean="0"/>
              <a:t>жена</a:t>
            </a:r>
            <a:r>
              <a:rPr lang="en-US" sz="3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400" dirty="0"/>
              <a:t>рак дојке 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400" dirty="0"/>
              <a:t>рак плућа и </a:t>
            </a:r>
            <a:r>
              <a:rPr lang="ru-RU" sz="2400" dirty="0" smtClean="0"/>
              <a:t>бронха</a:t>
            </a:r>
            <a:endParaRPr lang="ru-RU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400" dirty="0"/>
              <a:t>рак дебелог црева 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400" dirty="0"/>
              <a:t>рак грлића материце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9074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14000">
        <p14:reveal/>
      </p:transition>
    </mc:Choice>
    <mc:Fallback xmlns="">
      <p:transition spd="slow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257908"/>
            <a:ext cx="10131425" cy="1456267"/>
          </a:xfrm>
        </p:spPr>
        <p:txBody>
          <a:bodyPr/>
          <a:lstStyle/>
          <a:p>
            <a:r>
              <a:rPr lang="sr-Cyrl-RS" dirty="0"/>
              <a:t>Шта узрокује рак?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r-Cyrl-RS" sz="2400" dirty="0"/>
              <a:t>Настајање рака отпочиње </a:t>
            </a:r>
            <a:r>
              <a:rPr lang="sr-Cyrl-RS" sz="2400" b="1" dirty="0"/>
              <a:t>трансформацијом нормалне ћелије у малигну ћелију</a:t>
            </a:r>
          </a:p>
          <a:p>
            <a:endParaRPr lang="sr-Cyrl-RS" sz="2400" b="1" dirty="0"/>
          </a:p>
          <a:p>
            <a:r>
              <a:rPr lang="sr-Cyrl-RS" sz="2400" dirty="0"/>
              <a:t>Овај процес је обично постепен, и креће се од почетног развоја </a:t>
            </a:r>
            <a:r>
              <a:rPr lang="sr-Cyrl-RS" sz="2400" b="1" dirty="0"/>
              <a:t>преканцерске лезије</a:t>
            </a:r>
            <a:r>
              <a:rPr lang="sr-Cyrl-RS" sz="2400" dirty="0"/>
              <a:t>, до настанка </a:t>
            </a:r>
            <a:r>
              <a:rPr lang="sr-Cyrl-RS" sz="2400" b="1" dirty="0"/>
              <a:t>малигног тумора</a:t>
            </a:r>
          </a:p>
          <a:p>
            <a:endParaRPr lang="sr-Cyrl-RS" sz="2400" dirty="0"/>
          </a:p>
          <a:p>
            <a:r>
              <a:rPr lang="sr-Cyrl-RS" sz="2400" b="1" dirty="0"/>
              <a:t>Старење</a:t>
            </a:r>
            <a:r>
              <a:rPr lang="sr-Cyrl-RS" sz="2400" dirty="0"/>
              <a:t> има велики утицај – учесталост појаве рака значајно се повећава у каснијим годинама живота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069579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17000">
        <p14:reveal/>
      </p:transition>
    </mc:Choice>
    <mc:Fallback xmlns="">
      <p:transition spd="slow" advTm="1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Шта узрокује рак?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r-Latn-RS" sz="2800" dirty="0" smtClean="0"/>
          </a:p>
          <a:p>
            <a:r>
              <a:rPr lang="sr-Cyrl-RS" sz="2800" dirty="0" smtClean="0"/>
              <a:t>Постоје </a:t>
            </a:r>
            <a:r>
              <a:rPr lang="sr-Cyrl-RS" sz="2800" dirty="0"/>
              <a:t>4 групе фактора који могу да узрокују рак:</a:t>
            </a:r>
          </a:p>
          <a:p>
            <a:pPr lvl="1"/>
            <a:r>
              <a:rPr lang="sr-Cyrl-RS" sz="2400" b="1" dirty="0"/>
              <a:t>Генетски фактори</a:t>
            </a:r>
          </a:p>
          <a:p>
            <a:pPr lvl="1"/>
            <a:r>
              <a:rPr lang="sr-Cyrl-RS" sz="2400" b="1" dirty="0"/>
              <a:t>Физички агенси</a:t>
            </a:r>
            <a:r>
              <a:rPr lang="sr-Cyrl-RS" sz="2400" dirty="0"/>
              <a:t> (нпр. </a:t>
            </a:r>
            <a:r>
              <a:rPr lang="en-GB" sz="2400" dirty="0"/>
              <a:t>UV </a:t>
            </a:r>
            <a:r>
              <a:rPr lang="sr-Cyrl-RS" sz="2400" dirty="0"/>
              <a:t>и јонизујућа зрачења)</a:t>
            </a:r>
          </a:p>
          <a:p>
            <a:pPr lvl="1"/>
            <a:r>
              <a:rPr lang="sr-Cyrl-RS" sz="2400" b="1" dirty="0"/>
              <a:t>Хемијски агенси</a:t>
            </a:r>
            <a:r>
              <a:rPr lang="sr-Cyrl-RS" sz="2400" dirty="0"/>
              <a:t> (нпр. азбест, афлатоксин, арсен, компоненте дуванског дима)</a:t>
            </a:r>
          </a:p>
          <a:p>
            <a:pPr lvl="1"/>
            <a:r>
              <a:rPr lang="sr-Cyrl-RS" sz="2400" b="1" dirty="0"/>
              <a:t>Биолошки агенси </a:t>
            </a:r>
            <a:r>
              <a:rPr lang="sr-Cyrl-RS" sz="2400" dirty="0"/>
              <a:t>(нпр. одређене вирусне и бактеријске инфекције)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852165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17000">
        <p14:reveal/>
      </p:transition>
    </mc:Choice>
    <mc:Fallback xmlns="">
      <p:transition spd="slow" advTm="1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0"/>
            <a:ext cx="10131425" cy="1456267"/>
          </a:xfrm>
        </p:spPr>
        <p:txBody>
          <a:bodyPr/>
          <a:lstStyle/>
          <a:p>
            <a:r>
              <a:rPr lang="sr-Cyrl-RS" dirty="0"/>
              <a:t>Шта узрокује рак?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2142067"/>
            <a:ext cx="11122268" cy="3649133"/>
          </a:xfrm>
        </p:spPr>
        <p:txBody>
          <a:bodyPr>
            <a:noAutofit/>
          </a:bodyPr>
          <a:lstStyle/>
          <a:p>
            <a:r>
              <a:rPr lang="sr-Cyrl-RS" sz="2400" dirty="0"/>
              <a:t>Постоје и бројни </a:t>
            </a:r>
            <a:r>
              <a:rPr lang="sr-Cyrl-RS" sz="2400" b="1" dirty="0"/>
              <a:t>фактори ризика </a:t>
            </a:r>
            <a:r>
              <a:rPr lang="sr-Cyrl-RS" sz="2400" dirty="0"/>
              <a:t>који су повезани са настанком рака. Најважнији су :</a:t>
            </a:r>
          </a:p>
          <a:p>
            <a:endParaRPr lang="sr-Cyrl-RS" sz="2400" dirty="0"/>
          </a:p>
          <a:p>
            <a:pPr lvl="1"/>
            <a:r>
              <a:rPr lang="sr-Cyrl-RS" sz="2000" b="1" dirty="0"/>
              <a:t>Употреба дуванских производа</a:t>
            </a:r>
          </a:p>
          <a:p>
            <a:pPr lvl="1"/>
            <a:r>
              <a:rPr lang="sr-Cyrl-RS" sz="2000" b="1" dirty="0"/>
              <a:t>Конзумација алкохола</a:t>
            </a:r>
          </a:p>
          <a:p>
            <a:pPr lvl="1"/>
            <a:r>
              <a:rPr lang="sr-Cyrl-RS" sz="2000" b="1" dirty="0"/>
              <a:t>Неправилна исхрана</a:t>
            </a:r>
          </a:p>
          <a:p>
            <a:pPr lvl="1"/>
            <a:r>
              <a:rPr lang="sr-Cyrl-RS" sz="2000" b="1" dirty="0"/>
              <a:t>Физичка неактивност</a:t>
            </a:r>
          </a:p>
          <a:p>
            <a:pPr lvl="1"/>
            <a:r>
              <a:rPr lang="sr-Cyrl-RS" sz="2000" b="1" dirty="0"/>
              <a:t>Хроничне инфекције (нпр. хепатитис Б и Ц)</a:t>
            </a:r>
          </a:p>
          <a:p>
            <a:endParaRPr lang="sr-Cyrl-RS" sz="2400" dirty="0"/>
          </a:p>
          <a:p>
            <a:r>
              <a:rPr lang="sr-Cyrl-RS" sz="2400" b="1" dirty="0"/>
              <a:t>Прва 4 побројана фактора ризика </a:t>
            </a:r>
            <a:r>
              <a:rPr lang="sr-Cyrl-RS" sz="2400" dirty="0"/>
              <a:t>повезани су са настанком и других хроничних незазраних болести – болести срца и крвних судова, шећерна </a:t>
            </a:r>
            <a:r>
              <a:rPr lang="sr-Cyrl-RS" sz="2400" dirty="0" smtClean="0"/>
              <a:t>болест</a:t>
            </a:r>
            <a:endParaRPr lang="sr-Cyrl-RS" sz="2400" dirty="0"/>
          </a:p>
        </p:txBody>
      </p:sp>
    </p:spTree>
    <p:extLst>
      <p:ext uri="{BB962C8B-B14F-4D97-AF65-F5344CB8AC3E}">
        <p14:creationId xmlns:p14="http://schemas.microsoft.com/office/powerpoint/2010/main" val="405337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16000">
        <p14:reveal/>
      </p:transition>
    </mc:Choice>
    <mc:Fallback xmlns="">
      <p:transition spd="slow" advTm="16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231531"/>
            <a:ext cx="10131425" cy="1456267"/>
          </a:xfrm>
        </p:spPr>
        <p:txBody>
          <a:bodyPr/>
          <a:lstStyle/>
          <a:p>
            <a:r>
              <a:rPr lang="sr-Cyrl-RS" dirty="0"/>
              <a:t>Који су симптоми и знаци појаве рака?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400" dirty="0"/>
              <a:t>Бројни су могући симптоми и знаци, а болест често не даје никакве промене</a:t>
            </a:r>
            <a:endParaRPr lang="en-US" sz="2400" dirty="0"/>
          </a:p>
          <a:p>
            <a:endParaRPr lang="sr-Cyrl-RS" sz="2400" dirty="0"/>
          </a:p>
          <a:p>
            <a:r>
              <a:rPr lang="sr-Cyrl-RS" sz="2400" dirty="0"/>
              <a:t>Веома је важно обратити пажњу на </a:t>
            </a:r>
            <a:r>
              <a:rPr lang="sr-Cyrl-RS" sz="2400" b="1" dirty="0"/>
              <a:t>необјашњиве телесне промене</a:t>
            </a:r>
            <a:endParaRPr lang="en-US" sz="2400" b="1" dirty="0"/>
          </a:p>
          <a:p>
            <a:endParaRPr lang="sr-Cyrl-RS" sz="2400" b="1" dirty="0"/>
          </a:p>
          <a:p>
            <a:r>
              <a:rPr lang="sr-Cyrl-RS" sz="2400" dirty="0"/>
              <a:t>Ове појаве могу бити последица бројних других болести и стања, али је </a:t>
            </a:r>
            <a:r>
              <a:rPr lang="sr-Cyrl-RS" sz="2400" b="1" dirty="0"/>
              <a:t>важно да се обратите лекару</a:t>
            </a:r>
            <a:r>
              <a:rPr lang="sr-Cyrl-RS" sz="2400" dirty="0"/>
              <a:t> како би се утврдила права природа </a:t>
            </a:r>
            <a:r>
              <a:rPr lang="sr-Cyrl-RS" sz="2400" dirty="0" smtClean="0"/>
              <a:t>промена</a:t>
            </a:r>
            <a:endParaRPr lang="sr-Cyrl-RS" sz="2400" dirty="0"/>
          </a:p>
        </p:txBody>
      </p:sp>
    </p:spTree>
    <p:extLst>
      <p:ext uri="{BB962C8B-B14F-4D97-AF65-F5344CB8AC3E}">
        <p14:creationId xmlns:p14="http://schemas.microsoft.com/office/powerpoint/2010/main" val="2394777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15000">
        <p14:reveal/>
      </p:transition>
    </mc:Choice>
    <mc:Fallback xmlns="">
      <p:transition spd="slow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18</TotalTime>
  <Words>909</Words>
  <Application>Microsoft Office PowerPoint</Application>
  <PresentationFormat>Widescreen</PresentationFormat>
  <Paragraphs>139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Celestial</vt:lpstr>
      <vt:lpstr>PowerPoint Presentation</vt:lpstr>
      <vt:lpstr>Шта је то рак?</vt:lpstr>
      <vt:lpstr>Колико је рак учестала болест?</vt:lpstr>
      <vt:lpstr>Србија, 2020. година –   41.419 оболелих, 20.767 умрлих*</vt:lpstr>
      <vt:lpstr>Најчешће локализације рака у популацији Србије</vt:lpstr>
      <vt:lpstr>Шта узрокује рак?</vt:lpstr>
      <vt:lpstr>Шта узрокује рак?</vt:lpstr>
      <vt:lpstr>Шта узрокује рак?</vt:lpstr>
      <vt:lpstr>Који су симптоми и знаци појаве рака?</vt:lpstr>
      <vt:lpstr>Који су симптоми и знаци појаве рака?</vt:lpstr>
      <vt:lpstr>Који су симптоми и знаци појаве рака?</vt:lpstr>
      <vt:lpstr>Који су симптоми и знаци појаве рака?</vt:lpstr>
      <vt:lpstr>На које узроке рака можемо да утичемо?</vt:lpstr>
      <vt:lpstr>На које узроке рака можемо да утичемо?</vt:lpstr>
      <vt:lpstr>Нездрави животни стилови носе високу цену</vt:lpstr>
      <vt:lpstr>Сваки десети случај рака је последица инфекције</vt:lpstr>
      <vt:lpstr>Национални програми за скрининг рака</vt:lpstr>
      <vt:lpstr>Шта свако од нас може да учини?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Nemanja Stefanovic</dc:creator>
  <cp:lastModifiedBy>Nemanja Stefanovic</cp:lastModifiedBy>
  <cp:revision>2</cp:revision>
  <dcterms:created xsi:type="dcterms:W3CDTF">2023-02-21T10:41:44Z</dcterms:created>
  <dcterms:modified xsi:type="dcterms:W3CDTF">2023-02-21T10:59:44Z</dcterms:modified>
</cp:coreProperties>
</file>