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6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14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4"/>
          <a:stretch/>
        </p:blipFill>
        <p:spPr>
          <a:xfrm>
            <a:off x="0" y="0"/>
            <a:ext cx="12191999" cy="6868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57417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C98C9-DB78-43FE-83FC-83F388EE717A}" type="datetimeFigureOut">
              <a:rPr lang="en-GB" smtClean="0"/>
              <a:t>09/02/2023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3E730-D0B8-4C5E-A85F-29B1F4932C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88603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C98C9-DB78-43FE-83FC-83F388EE717A}" type="datetimeFigureOut">
              <a:rPr lang="en-GB" smtClean="0"/>
              <a:t>09/02/2023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3E730-D0B8-4C5E-A85F-29B1F4932C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27970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3"/>
          <a:stretch/>
        </p:blipFill>
        <p:spPr>
          <a:xfrm>
            <a:off x="-26126" y="0"/>
            <a:ext cx="12279086" cy="693684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>
            <a:lvl1pPr>
              <a:defRPr sz="3400" b="1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600"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C98C9-DB78-43FE-83FC-83F388EE717A}" type="datetimeFigureOut">
              <a:rPr lang="en-GB" smtClean="0"/>
              <a:t>09/02/2023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3E730-D0B8-4C5E-A85F-29B1F4932C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774932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C98C9-DB78-43FE-83FC-83F388EE717A}" type="datetimeFigureOut">
              <a:rPr lang="en-GB" smtClean="0"/>
              <a:t>09/02/2023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3E730-D0B8-4C5E-A85F-29B1F4932C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94644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C98C9-DB78-43FE-83FC-83F388EE717A}" type="datetimeFigureOut">
              <a:rPr lang="en-GB" smtClean="0"/>
              <a:t>09/02/2023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3E730-D0B8-4C5E-A85F-29B1F4932C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54383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C98C9-DB78-43FE-83FC-83F388EE717A}" type="datetimeFigureOut">
              <a:rPr lang="en-GB" smtClean="0"/>
              <a:t>09/02/2023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3E730-D0B8-4C5E-A85F-29B1F4932C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54085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C98C9-DB78-43FE-83FC-83F388EE717A}" type="datetimeFigureOut">
              <a:rPr lang="en-GB" smtClean="0"/>
              <a:t>09/02/2023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3E730-D0B8-4C5E-A85F-29B1F4932C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23715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C98C9-DB78-43FE-83FC-83F388EE717A}" type="datetimeFigureOut">
              <a:rPr lang="en-GB" smtClean="0"/>
              <a:t>09/02/2023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3E730-D0B8-4C5E-A85F-29B1F4932C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58359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C98C9-DB78-43FE-83FC-83F388EE717A}" type="datetimeFigureOut">
              <a:rPr lang="en-GB" smtClean="0"/>
              <a:t>09/02/2023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3E730-D0B8-4C5E-A85F-29B1F4932C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27262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C98C9-DB78-43FE-83FC-83F388EE717A}" type="datetimeFigureOut">
              <a:rPr lang="en-GB" smtClean="0"/>
              <a:t>09/02/2023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3E730-D0B8-4C5E-A85F-29B1F4932C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23338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39332" y="365125"/>
            <a:ext cx="9414468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4C98C9-DB78-43FE-83FC-83F388EE717A}" type="datetimeFigureOut">
              <a:rPr lang="en-GB" smtClean="0"/>
              <a:t>09/02/2023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03E730-D0B8-4C5E-A85F-29B1F4932C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32090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80726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 advClick="0" advTm="7000">
        <p14:reveal/>
      </p:transition>
    </mc:Choice>
    <mc:Fallback xmlns="">
      <p:transition spd="slow" advClick="0" advTm="7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787871"/>
          </a:xfrm>
        </p:spPr>
        <p:txBody>
          <a:bodyPr/>
          <a:lstStyle/>
          <a:p>
            <a:pPr algn="ctr"/>
            <a:r>
              <a:rPr lang="ru-RU" sz="40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</a:rPr>
              <a:t>Међународни дан деце оболеле од рака</a:t>
            </a:r>
            <a:r>
              <a:rPr lang="sr-Latn-RS" sz="40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</a:rPr>
              <a:t> – 15.</a:t>
            </a:r>
            <a:r>
              <a:rPr lang="sr-Cyrl-RS" sz="40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</a:rPr>
              <a:t> </a:t>
            </a:r>
            <a:r>
              <a:rPr lang="sr-Cyrl-RS" sz="4000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</a:rPr>
              <a:t>фебруар</a:t>
            </a:r>
            <a:r>
              <a:rPr lang="en-US" sz="400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</a:rPr>
              <a:t> 2023.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>
              <a:lnSpc>
                <a:spcPct val="100000"/>
              </a:lnSpc>
              <a:spcBef>
                <a:spcPct val="20000"/>
              </a:spcBef>
            </a:pPr>
            <a:endParaRPr lang="sr-Latn-RS" sz="2700" dirty="0" smtClean="0">
              <a:solidFill>
                <a:prstClr val="black"/>
              </a:solidFill>
            </a:endParaRPr>
          </a:p>
          <a:p>
            <a:pPr marL="342900" lvl="0" indent="-342900">
              <a:lnSpc>
                <a:spcPct val="100000"/>
              </a:lnSpc>
              <a:spcBef>
                <a:spcPct val="20000"/>
              </a:spcBef>
            </a:pPr>
            <a:endParaRPr lang="sr-Latn-RS" sz="3200" dirty="0">
              <a:solidFill>
                <a:prstClr val="black"/>
              </a:solidFill>
            </a:endParaRPr>
          </a:p>
          <a:p>
            <a:pPr marL="342900" lvl="0" indent="-342900">
              <a:lnSpc>
                <a:spcPct val="100000"/>
              </a:lnSpc>
              <a:spcBef>
                <a:spcPct val="20000"/>
              </a:spcBef>
            </a:pPr>
            <a:r>
              <a:rPr lang="en-GB" sz="3200" dirty="0" err="1" smtClean="0">
                <a:solidFill>
                  <a:prstClr val="black"/>
                </a:solidFill>
              </a:rPr>
              <a:t>Установљен</a:t>
            </a:r>
            <a:r>
              <a:rPr lang="en-GB" sz="3200" dirty="0" smtClean="0">
                <a:solidFill>
                  <a:prstClr val="black"/>
                </a:solidFill>
              </a:rPr>
              <a:t> </a:t>
            </a:r>
            <a:r>
              <a:rPr lang="en-GB" sz="3200" b="1" dirty="0">
                <a:solidFill>
                  <a:prstClr val="black"/>
                </a:solidFill>
              </a:rPr>
              <a:t>2002.</a:t>
            </a:r>
            <a:r>
              <a:rPr lang="sr-Cyrl-RS" sz="3200" b="1" dirty="0">
                <a:solidFill>
                  <a:prstClr val="black"/>
                </a:solidFill>
              </a:rPr>
              <a:t> </a:t>
            </a:r>
            <a:r>
              <a:rPr lang="sr-Cyrl-RS" sz="3200" dirty="0">
                <a:solidFill>
                  <a:prstClr val="black"/>
                </a:solidFill>
              </a:rPr>
              <a:t>године</a:t>
            </a:r>
            <a:r>
              <a:rPr lang="en-GB" sz="3200" dirty="0">
                <a:solidFill>
                  <a:prstClr val="black"/>
                </a:solidFill>
              </a:rPr>
              <a:t> </a:t>
            </a:r>
            <a:r>
              <a:rPr lang="en-GB" sz="3200" dirty="0" err="1">
                <a:solidFill>
                  <a:prstClr val="black"/>
                </a:solidFill>
              </a:rPr>
              <a:t>од</a:t>
            </a:r>
            <a:r>
              <a:rPr lang="en-GB" sz="3200" dirty="0">
                <a:solidFill>
                  <a:prstClr val="black"/>
                </a:solidFill>
              </a:rPr>
              <a:t> </a:t>
            </a:r>
            <a:r>
              <a:rPr lang="en-GB" sz="3200" dirty="0" err="1">
                <a:solidFill>
                  <a:prstClr val="black"/>
                </a:solidFill>
              </a:rPr>
              <a:t>стране</a:t>
            </a:r>
            <a:r>
              <a:rPr lang="en-GB" sz="3200" dirty="0">
                <a:solidFill>
                  <a:prstClr val="black"/>
                </a:solidFill>
              </a:rPr>
              <a:t> </a:t>
            </a:r>
            <a:r>
              <a:rPr lang="en-GB" sz="3200" dirty="0" err="1">
                <a:solidFill>
                  <a:prstClr val="black"/>
                </a:solidFill>
              </a:rPr>
              <a:t>Међународне</a:t>
            </a:r>
            <a:r>
              <a:rPr lang="en-GB" sz="3200" dirty="0">
                <a:solidFill>
                  <a:prstClr val="black"/>
                </a:solidFill>
              </a:rPr>
              <a:t> </a:t>
            </a:r>
            <a:r>
              <a:rPr lang="en-GB" sz="3200" dirty="0" err="1">
                <a:solidFill>
                  <a:prstClr val="black"/>
                </a:solidFill>
              </a:rPr>
              <a:t>кофедерације</a:t>
            </a:r>
            <a:r>
              <a:rPr lang="en-GB" sz="3200" dirty="0">
                <a:solidFill>
                  <a:prstClr val="black"/>
                </a:solidFill>
              </a:rPr>
              <a:t> </a:t>
            </a:r>
            <a:r>
              <a:rPr lang="en-GB" sz="3200" dirty="0" err="1">
                <a:solidFill>
                  <a:prstClr val="black"/>
                </a:solidFill>
              </a:rPr>
              <a:t>Удружења</a:t>
            </a:r>
            <a:r>
              <a:rPr lang="en-GB" sz="3200" dirty="0">
                <a:solidFill>
                  <a:prstClr val="black"/>
                </a:solidFill>
              </a:rPr>
              <a:t> </a:t>
            </a:r>
            <a:r>
              <a:rPr lang="en-GB" sz="3200" dirty="0" err="1">
                <a:solidFill>
                  <a:prstClr val="black"/>
                </a:solidFill>
              </a:rPr>
              <a:t>родитеља</a:t>
            </a:r>
            <a:r>
              <a:rPr lang="en-GB" sz="3200" dirty="0">
                <a:solidFill>
                  <a:prstClr val="black"/>
                </a:solidFill>
              </a:rPr>
              <a:t> </a:t>
            </a:r>
            <a:r>
              <a:rPr lang="en-GB" sz="3200" dirty="0" err="1">
                <a:solidFill>
                  <a:prstClr val="black"/>
                </a:solidFill>
              </a:rPr>
              <a:t>деце</a:t>
            </a:r>
            <a:r>
              <a:rPr lang="en-GB" sz="3200" dirty="0">
                <a:solidFill>
                  <a:prstClr val="black"/>
                </a:solidFill>
              </a:rPr>
              <a:t> </a:t>
            </a:r>
            <a:r>
              <a:rPr lang="en-GB" sz="3200" dirty="0" err="1">
                <a:solidFill>
                  <a:prstClr val="black"/>
                </a:solidFill>
              </a:rPr>
              <a:t>оболеле</a:t>
            </a:r>
            <a:r>
              <a:rPr lang="en-GB" sz="3200" dirty="0">
                <a:solidFill>
                  <a:prstClr val="black"/>
                </a:solidFill>
              </a:rPr>
              <a:t> </a:t>
            </a:r>
            <a:r>
              <a:rPr lang="en-GB" sz="3200" dirty="0" err="1">
                <a:solidFill>
                  <a:prstClr val="black"/>
                </a:solidFill>
              </a:rPr>
              <a:t>од</a:t>
            </a:r>
            <a:r>
              <a:rPr lang="en-GB" sz="3200" dirty="0">
                <a:solidFill>
                  <a:prstClr val="black"/>
                </a:solidFill>
              </a:rPr>
              <a:t> </a:t>
            </a:r>
            <a:r>
              <a:rPr lang="en-GB" sz="3200" dirty="0" err="1">
                <a:solidFill>
                  <a:prstClr val="black"/>
                </a:solidFill>
              </a:rPr>
              <a:t>рака</a:t>
            </a:r>
            <a:endParaRPr lang="sr-Cyrl-RS" sz="3200" dirty="0">
              <a:solidFill>
                <a:prstClr val="black"/>
              </a:solidFill>
            </a:endParaRPr>
          </a:p>
          <a:p>
            <a:pPr marL="342900" lvl="0" indent="-342900">
              <a:lnSpc>
                <a:spcPct val="100000"/>
              </a:lnSpc>
              <a:spcBef>
                <a:spcPct val="20000"/>
              </a:spcBef>
            </a:pPr>
            <a:endParaRPr lang="sr-Cyrl-RS" sz="3200" dirty="0">
              <a:solidFill>
                <a:prstClr val="black"/>
              </a:solidFill>
            </a:endParaRPr>
          </a:p>
          <a:p>
            <a:pPr marL="342900" lvl="0" indent="-342900">
              <a:lnSpc>
                <a:spcPct val="100000"/>
              </a:lnSpc>
              <a:spcBef>
                <a:spcPct val="20000"/>
              </a:spcBef>
            </a:pPr>
            <a:r>
              <a:rPr lang="en-GB" sz="3200" dirty="0" err="1">
                <a:solidFill>
                  <a:prstClr val="black"/>
                </a:solidFill>
              </a:rPr>
              <a:t>Међународни</a:t>
            </a:r>
            <a:r>
              <a:rPr lang="en-GB" sz="3200" dirty="0">
                <a:solidFill>
                  <a:prstClr val="black"/>
                </a:solidFill>
              </a:rPr>
              <a:t> </a:t>
            </a:r>
            <a:r>
              <a:rPr lang="en-GB" sz="3200" dirty="0" err="1">
                <a:solidFill>
                  <a:prstClr val="black"/>
                </a:solidFill>
              </a:rPr>
              <a:t>дан</a:t>
            </a:r>
            <a:r>
              <a:rPr lang="en-GB" sz="3200" dirty="0">
                <a:solidFill>
                  <a:prstClr val="black"/>
                </a:solidFill>
              </a:rPr>
              <a:t> </a:t>
            </a:r>
            <a:r>
              <a:rPr lang="en-GB" sz="3200" dirty="0" err="1">
                <a:solidFill>
                  <a:prstClr val="black"/>
                </a:solidFill>
              </a:rPr>
              <a:t>деце</a:t>
            </a:r>
            <a:r>
              <a:rPr lang="en-GB" sz="3200" dirty="0">
                <a:solidFill>
                  <a:prstClr val="black"/>
                </a:solidFill>
              </a:rPr>
              <a:t> </a:t>
            </a:r>
            <a:r>
              <a:rPr lang="en-GB" sz="3200" dirty="0" err="1">
                <a:solidFill>
                  <a:prstClr val="black"/>
                </a:solidFill>
              </a:rPr>
              <a:t>оболеле</a:t>
            </a:r>
            <a:r>
              <a:rPr lang="en-GB" sz="3200" dirty="0">
                <a:solidFill>
                  <a:prstClr val="black"/>
                </a:solidFill>
              </a:rPr>
              <a:t> </a:t>
            </a:r>
            <a:r>
              <a:rPr lang="en-GB" sz="3200" dirty="0" err="1">
                <a:solidFill>
                  <a:prstClr val="black"/>
                </a:solidFill>
              </a:rPr>
              <a:t>од</a:t>
            </a:r>
            <a:r>
              <a:rPr lang="en-GB" sz="3200" dirty="0">
                <a:solidFill>
                  <a:prstClr val="black"/>
                </a:solidFill>
              </a:rPr>
              <a:t> </a:t>
            </a:r>
            <a:r>
              <a:rPr lang="en-GB" sz="3200" dirty="0" err="1">
                <a:solidFill>
                  <a:prstClr val="black"/>
                </a:solidFill>
              </a:rPr>
              <a:t>рака</a:t>
            </a:r>
            <a:r>
              <a:rPr lang="en-GB" sz="3200" dirty="0">
                <a:solidFill>
                  <a:prstClr val="black"/>
                </a:solidFill>
              </a:rPr>
              <a:t> </a:t>
            </a:r>
            <a:r>
              <a:rPr lang="en-GB" sz="3200" dirty="0" err="1">
                <a:solidFill>
                  <a:prstClr val="black"/>
                </a:solidFill>
              </a:rPr>
              <a:t>постао</a:t>
            </a:r>
            <a:r>
              <a:rPr lang="en-GB" sz="3200" dirty="0">
                <a:solidFill>
                  <a:prstClr val="black"/>
                </a:solidFill>
              </a:rPr>
              <a:t> </a:t>
            </a:r>
            <a:r>
              <a:rPr lang="en-GB" sz="3200" dirty="0" err="1">
                <a:solidFill>
                  <a:prstClr val="black"/>
                </a:solidFill>
              </a:rPr>
              <a:t>је</a:t>
            </a:r>
            <a:r>
              <a:rPr lang="en-GB" sz="3200" dirty="0">
                <a:solidFill>
                  <a:prstClr val="black"/>
                </a:solidFill>
              </a:rPr>
              <a:t> </a:t>
            </a:r>
            <a:r>
              <a:rPr lang="en-GB" sz="3200" dirty="0" err="1">
                <a:solidFill>
                  <a:prstClr val="black"/>
                </a:solidFill>
              </a:rPr>
              <a:t>део</a:t>
            </a:r>
            <a:r>
              <a:rPr lang="en-GB" sz="3200" dirty="0">
                <a:solidFill>
                  <a:prstClr val="black"/>
                </a:solidFill>
              </a:rPr>
              <a:t> </a:t>
            </a:r>
            <a:r>
              <a:rPr lang="en-GB" sz="3200" dirty="0" err="1">
                <a:solidFill>
                  <a:prstClr val="black"/>
                </a:solidFill>
              </a:rPr>
              <a:t>Календара</a:t>
            </a:r>
            <a:r>
              <a:rPr lang="en-GB" sz="3200" dirty="0">
                <a:solidFill>
                  <a:prstClr val="black"/>
                </a:solidFill>
              </a:rPr>
              <a:t> </a:t>
            </a:r>
            <a:r>
              <a:rPr lang="en-GB" sz="3200" dirty="0" err="1">
                <a:solidFill>
                  <a:prstClr val="black"/>
                </a:solidFill>
              </a:rPr>
              <a:t>јавног</a:t>
            </a:r>
            <a:r>
              <a:rPr lang="en-GB" sz="3200" dirty="0">
                <a:solidFill>
                  <a:prstClr val="black"/>
                </a:solidFill>
              </a:rPr>
              <a:t> </a:t>
            </a:r>
            <a:r>
              <a:rPr lang="en-GB" sz="3200" dirty="0" err="1">
                <a:solidFill>
                  <a:prstClr val="black"/>
                </a:solidFill>
              </a:rPr>
              <a:t>здравља</a:t>
            </a:r>
            <a:r>
              <a:rPr lang="en-GB" sz="3200" dirty="0">
                <a:solidFill>
                  <a:prstClr val="black"/>
                </a:solidFill>
              </a:rPr>
              <a:t> у </a:t>
            </a:r>
            <a:r>
              <a:rPr lang="en-GB" sz="3200" dirty="0" err="1">
                <a:solidFill>
                  <a:prstClr val="black"/>
                </a:solidFill>
              </a:rPr>
              <a:t>Републици</a:t>
            </a:r>
            <a:r>
              <a:rPr lang="en-GB" sz="3200" dirty="0">
                <a:solidFill>
                  <a:prstClr val="black"/>
                </a:solidFill>
              </a:rPr>
              <a:t> </a:t>
            </a:r>
            <a:r>
              <a:rPr lang="en-GB" sz="3200" dirty="0" err="1">
                <a:solidFill>
                  <a:prstClr val="black"/>
                </a:solidFill>
              </a:rPr>
              <a:t>Србији</a:t>
            </a:r>
            <a:r>
              <a:rPr lang="en-GB" sz="3200" dirty="0">
                <a:solidFill>
                  <a:prstClr val="black"/>
                </a:solidFill>
              </a:rPr>
              <a:t> </a:t>
            </a:r>
            <a:r>
              <a:rPr lang="en-GB" sz="3200" b="1" dirty="0">
                <a:solidFill>
                  <a:prstClr val="black"/>
                </a:solidFill>
              </a:rPr>
              <a:t>2013.</a:t>
            </a:r>
            <a:endParaRPr lang="en-GB" sz="3200" dirty="0">
              <a:solidFill>
                <a:prstClr val="black"/>
              </a:solidFill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182996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 advClick="0" advTm="14000">
        <p14:reveal/>
      </p:transition>
    </mc:Choice>
    <mc:Fallback xmlns="">
      <p:transition spd="slow" advClick="0" advTm="14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sz="40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</a:rPr>
              <a:t>Учесталост рака у дечјем узрасту?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342900" lvl="0" indent="-342900">
              <a:lnSpc>
                <a:spcPct val="100000"/>
              </a:lnSpc>
              <a:spcBef>
                <a:spcPct val="20000"/>
              </a:spcBef>
            </a:pPr>
            <a:r>
              <a:rPr lang="ru-RU" sz="2700" dirty="0">
                <a:solidFill>
                  <a:prstClr val="black"/>
                </a:solidFill>
              </a:rPr>
              <a:t>Светска здравствена организација (СЗО) процењује да се у свету годишње постави око </a:t>
            </a:r>
            <a:r>
              <a:rPr lang="sr-Latn-RS" sz="2700" b="1" dirty="0">
                <a:solidFill>
                  <a:prstClr val="black"/>
                </a:solidFill>
              </a:rPr>
              <a:t>4</a:t>
            </a:r>
            <a:r>
              <a:rPr lang="ru-RU" sz="2700" b="1" dirty="0">
                <a:solidFill>
                  <a:prstClr val="black"/>
                </a:solidFill>
              </a:rPr>
              <a:t>00.000</a:t>
            </a:r>
            <a:r>
              <a:rPr lang="ru-RU" sz="2700" dirty="0">
                <a:solidFill>
                  <a:prstClr val="black"/>
                </a:solidFill>
              </a:rPr>
              <a:t> дијагноза малигних болести код деце узраста 0-19 година</a:t>
            </a:r>
          </a:p>
          <a:p>
            <a:pPr marL="342900" lvl="0" indent="-342900">
              <a:lnSpc>
                <a:spcPct val="100000"/>
              </a:lnSpc>
              <a:spcBef>
                <a:spcPct val="20000"/>
              </a:spcBef>
            </a:pPr>
            <a:endParaRPr lang="sr-Cyrl-RS" sz="2700" dirty="0">
              <a:solidFill>
                <a:prstClr val="black"/>
              </a:solidFill>
            </a:endParaRPr>
          </a:p>
          <a:p>
            <a:pPr marL="342900" lvl="0" indent="-342900">
              <a:lnSpc>
                <a:spcPct val="100000"/>
              </a:lnSpc>
              <a:spcBef>
                <a:spcPct val="20000"/>
              </a:spcBef>
            </a:pPr>
            <a:r>
              <a:rPr lang="en-GB" sz="2700" dirty="0" err="1">
                <a:solidFill>
                  <a:prstClr val="black"/>
                </a:solidFill>
              </a:rPr>
              <a:t>Најчешће</a:t>
            </a:r>
            <a:r>
              <a:rPr lang="en-GB" sz="2700" dirty="0">
                <a:solidFill>
                  <a:prstClr val="black"/>
                </a:solidFill>
              </a:rPr>
              <a:t> </a:t>
            </a:r>
            <a:r>
              <a:rPr lang="en-GB" sz="2700" dirty="0" err="1">
                <a:solidFill>
                  <a:prstClr val="black"/>
                </a:solidFill>
              </a:rPr>
              <a:t>врсте</a:t>
            </a:r>
            <a:r>
              <a:rPr lang="en-GB" sz="2700" dirty="0">
                <a:solidFill>
                  <a:prstClr val="black"/>
                </a:solidFill>
              </a:rPr>
              <a:t> </a:t>
            </a:r>
            <a:r>
              <a:rPr lang="en-GB" sz="2700" dirty="0" err="1">
                <a:solidFill>
                  <a:prstClr val="black"/>
                </a:solidFill>
              </a:rPr>
              <a:t>малигних</a:t>
            </a:r>
            <a:r>
              <a:rPr lang="en-GB" sz="2700" dirty="0">
                <a:solidFill>
                  <a:prstClr val="black"/>
                </a:solidFill>
              </a:rPr>
              <a:t> </a:t>
            </a:r>
            <a:r>
              <a:rPr lang="en-GB" sz="2700" dirty="0" err="1">
                <a:solidFill>
                  <a:prstClr val="black"/>
                </a:solidFill>
              </a:rPr>
              <a:t>болести</a:t>
            </a:r>
            <a:r>
              <a:rPr lang="en-GB" sz="2700" dirty="0">
                <a:solidFill>
                  <a:prstClr val="black"/>
                </a:solidFill>
              </a:rPr>
              <a:t> у </a:t>
            </a:r>
            <a:r>
              <a:rPr lang="en-GB" sz="2700" dirty="0" err="1">
                <a:solidFill>
                  <a:prstClr val="black"/>
                </a:solidFill>
              </a:rPr>
              <a:t>дечјем</a:t>
            </a:r>
            <a:r>
              <a:rPr lang="en-GB" sz="2700" dirty="0">
                <a:solidFill>
                  <a:prstClr val="black"/>
                </a:solidFill>
              </a:rPr>
              <a:t> </a:t>
            </a:r>
            <a:r>
              <a:rPr lang="en-GB" sz="2700" dirty="0" err="1">
                <a:solidFill>
                  <a:prstClr val="black"/>
                </a:solidFill>
              </a:rPr>
              <a:t>узрасту</a:t>
            </a:r>
            <a:r>
              <a:rPr lang="en-GB" sz="2700" dirty="0">
                <a:solidFill>
                  <a:prstClr val="black"/>
                </a:solidFill>
              </a:rPr>
              <a:t> </a:t>
            </a:r>
            <a:r>
              <a:rPr lang="en-GB" sz="2700" dirty="0" err="1">
                <a:solidFill>
                  <a:prstClr val="black"/>
                </a:solidFill>
              </a:rPr>
              <a:t>биле</a:t>
            </a:r>
            <a:r>
              <a:rPr lang="en-GB" sz="2700" dirty="0">
                <a:solidFill>
                  <a:prstClr val="black"/>
                </a:solidFill>
              </a:rPr>
              <a:t> </a:t>
            </a:r>
            <a:r>
              <a:rPr lang="en-GB" sz="2700" dirty="0" err="1">
                <a:solidFill>
                  <a:prstClr val="black"/>
                </a:solidFill>
              </a:rPr>
              <a:t>су</a:t>
            </a:r>
            <a:r>
              <a:rPr lang="sr-Cyrl-RS" sz="2700" dirty="0">
                <a:solidFill>
                  <a:prstClr val="black"/>
                </a:solidFill>
              </a:rPr>
              <a:t>:</a:t>
            </a:r>
            <a:r>
              <a:rPr lang="en-GB" sz="2700" dirty="0">
                <a:solidFill>
                  <a:prstClr val="black"/>
                </a:solidFill>
              </a:rPr>
              <a:t> </a:t>
            </a:r>
            <a:endParaRPr lang="sr-Cyrl-RS" sz="2700" dirty="0">
              <a:solidFill>
                <a:prstClr val="black"/>
              </a:solidFill>
            </a:endParaRPr>
          </a:p>
          <a:p>
            <a:pPr marL="742950" lvl="1" indent="-285750">
              <a:lnSpc>
                <a:spcPct val="100000"/>
              </a:lnSpc>
              <a:spcBef>
                <a:spcPct val="20000"/>
              </a:spcBef>
              <a:buFont typeface="Arial" pitchFamily="34" charset="0"/>
              <a:buChar char="–"/>
            </a:pPr>
            <a:r>
              <a:rPr lang="en-GB" dirty="0" err="1">
                <a:solidFill>
                  <a:prstClr val="black"/>
                </a:solidFill>
              </a:rPr>
              <a:t>леукемије</a:t>
            </a:r>
            <a:endParaRPr lang="sr-Cyrl-RS" dirty="0">
              <a:solidFill>
                <a:prstClr val="black"/>
              </a:solidFill>
            </a:endParaRPr>
          </a:p>
          <a:p>
            <a:pPr marL="742950" lvl="1" indent="-285750">
              <a:lnSpc>
                <a:spcPct val="100000"/>
              </a:lnSpc>
              <a:spcBef>
                <a:spcPct val="20000"/>
              </a:spcBef>
              <a:buFont typeface="Arial" pitchFamily="34" charset="0"/>
              <a:buChar char="–"/>
            </a:pPr>
            <a:r>
              <a:rPr lang="en-GB" dirty="0" err="1">
                <a:solidFill>
                  <a:prstClr val="black"/>
                </a:solidFill>
              </a:rPr>
              <a:t>тумори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 err="1">
                <a:solidFill>
                  <a:prstClr val="black"/>
                </a:solidFill>
              </a:rPr>
              <a:t>мозга</a:t>
            </a:r>
            <a:r>
              <a:rPr lang="en-GB" dirty="0">
                <a:solidFill>
                  <a:prstClr val="black"/>
                </a:solidFill>
              </a:rPr>
              <a:t> </a:t>
            </a:r>
            <a:endParaRPr lang="sr-Cyrl-RS" dirty="0">
              <a:solidFill>
                <a:prstClr val="black"/>
              </a:solidFill>
            </a:endParaRPr>
          </a:p>
          <a:p>
            <a:pPr marL="742950" lvl="1" indent="-285750">
              <a:lnSpc>
                <a:spcPct val="100000"/>
              </a:lnSpc>
              <a:spcBef>
                <a:spcPct val="20000"/>
              </a:spcBef>
              <a:buFont typeface="Arial" pitchFamily="34" charset="0"/>
              <a:buChar char="–"/>
            </a:pPr>
            <a:r>
              <a:rPr lang="en-GB" dirty="0" err="1">
                <a:solidFill>
                  <a:prstClr val="black"/>
                </a:solidFill>
              </a:rPr>
              <a:t>лимфоми</a:t>
            </a:r>
            <a:endParaRPr lang="sr-Cyrl-RS" dirty="0">
              <a:solidFill>
                <a:prstClr val="black"/>
              </a:solidFill>
            </a:endParaRPr>
          </a:p>
          <a:p>
            <a:pPr marL="742950" lvl="1" indent="-285750">
              <a:lnSpc>
                <a:spcPct val="100000"/>
              </a:lnSpc>
              <a:spcBef>
                <a:spcPct val="20000"/>
              </a:spcBef>
              <a:buFont typeface="Arial" pitchFamily="34" charset="0"/>
              <a:buChar char="–"/>
            </a:pPr>
            <a:r>
              <a:rPr lang="en-GB" dirty="0" err="1">
                <a:solidFill>
                  <a:prstClr val="black"/>
                </a:solidFill>
              </a:rPr>
              <a:t>неуробластом</a:t>
            </a:r>
            <a:endParaRPr lang="sr-Cyrl-RS" dirty="0">
              <a:solidFill>
                <a:prstClr val="black"/>
              </a:solidFill>
            </a:endParaRPr>
          </a:p>
          <a:p>
            <a:pPr marL="742950" lvl="1" indent="-285750">
              <a:lnSpc>
                <a:spcPct val="100000"/>
              </a:lnSpc>
              <a:spcBef>
                <a:spcPct val="20000"/>
              </a:spcBef>
              <a:buFont typeface="Arial" pitchFamily="34" charset="0"/>
              <a:buChar char="–"/>
            </a:pPr>
            <a:r>
              <a:rPr lang="en-GB" dirty="0" err="1">
                <a:solidFill>
                  <a:prstClr val="black"/>
                </a:solidFill>
              </a:rPr>
              <a:t>Вилмсов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 err="1">
                <a:solidFill>
                  <a:prstClr val="black"/>
                </a:solidFill>
              </a:rPr>
              <a:t>тумор</a:t>
            </a:r>
            <a:r>
              <a:rPr lang="en-GB" dirty="0">
                <a:solidFill>
                  <a:prstClr val="black"/>
                </a:solidFill>
              </a:rPr>
              <a:t> </a:t>
            </a:r>
            <a:endParaRPr lang="sr-Cyrl-RS" dirty="0">
              <a:solidFill>
                <a:prstClr val="black"/>
              </a:solidFill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854438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 advClick="0" advTm="17000">
        <p14:reveal/>
      </p:transition>
    </mc:Choice>
    <mc:Fallback xmlns="">
      <p:transition spd="slow" advClick="0" advTm="17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sz="40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</a:rPr>
              <a:t>Рано откривање и тачна дијагноза малигних болести код деце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>
              <a:lnSpc>
                <a:spcPct val="100000"/>
              </a:lnSpc>
              <a:spcBef>
                <a:spcPct val="20000"/>
              </a:spcBef>
            </a:pPr>
            <a:endParaRPr lang="sr-Latn-RS" sz="2700" b="1" dirty="0" smtClean="0">
              <a:solidFill>
                <a:prstClr val="black"/>
              </a:solidFill>
            </a:endParaRPr>
          </a:p>
          <a:p>
            <a:pPr marL="342900" lvl="0" indent="-342900">
              <a:lnSpc>
                <a:spcPct val="100000"/>
              </a:lnSpc>
              <a:spcBef>
                <a:spcPct val="20000"/>
              </a:spcBef>
            </a:pPr>
            <a:r>
              <a:rPr lang="sr-Cyrl-RS" sz="2700" b="1" dirty="0" smtClean="0">
                <a:solidFill>
                  <a:prstClr val="black"/>
                </a:solidFill>
              </a:rPr>
              <a:t>Рано </a:t>
            </a:r>
            <a:r>
              <a:rPr lang="sr-Cyrl-RS" sz="2700" b="1" dirty="0">
                <a:solidFill>
                  <a:prstClr val="black"/>
                </a:solidFill>
              </a:rPr>
              <a:t>откривање и тачна дијагноза </a:t>
            </a:r>
            <a:r>
              <a:rPr lang="sr-Cyrl-RS" sz="2700" dirty="0">
                <a:solidFill>
                  <a:prstClr val="black"/>
                </a:solidFill>
              </a:rPr>
              <a:t>значајно утичу на</a:t>
            </a:r>
            <a:r>
              <a:rPr lang="sr-Cyrl-RS" sz="2700" dirty="0" smtClean="0">
                <a:solidFill>
                  <a:prstClr val="black"/>
                </a:solidFill>
              </a:rPr>
              <a:t>:</a:t>
            </a:r>
            <a:endParaRPr lang="sr-Latn-RS" sz="2700" dirty="0" smtClean="0">
              <a:solidFill>
                <a:prstClr val="black"/>
              </a:solidFill>
            </a:endParaRPr>
          </a:p>
          <a:p>
            <a:pPr marL="342900" lvl="0" indent="-342900">
              <a:lnSpc>
                <a:spcPct val="100000"/>
              </a:lnSpc>
              <a:spcBef>
                <a:spcPct val="20000"/>
              </a:spcBef>
            </a:pPr>
            <a:endParaRPr lang="sr-Cyrl-RS" sz="2700" dirty="0">
              <a:solidFill>
                <a:prstClr val="black"/>
              </a:solidFill>
            </a:endParaRPr>
          </a:p>
          <a:p>
            <a:pPr marL="742950" lvl="1" indent="-285750">
              <a:lnSpc>
                <a:spcPct val="100000"/>
              </a:lnSpc>
              <a:spcBef>
                <a:spcPct val="20000"/>
              </a:spcBef>
              <a:buFont typeface="Arial" pitchFamily="34" charset="0"/>
              <a:buChar char="–"/>
            </a:pPr>
            <a:r>
              <a:rPr lang="sr-Cyrl-RS" dirty="0">
                <a:solidFill>
                  <a:prstClr val="black"/>
                </a:solidFill>
              </a:rPr>
              <a:t>повећање вероватноће </a:t>
            </a:r>
            <a:r>
              <a:rPr lang="sr-Cyrl-RS" dirty="0" smtClean="0">
                <a:solidFill>
                  <a:prstClr val="black"/>
                </a:solidFill>
              </a:rPr>
              <a:t>преживљавања</a:t>
            </a:r>
            <a:endParaRPr lang="sr-Latn-RS" dirty="0" smtClean="0">
              <a:solidFill>
                <a:prstClr val="black"/>
              </a:solidFill>
            </a:endParaRPr>
          </a:p>
          <a:p>
            <a:pPr marL="742950" lvl="1" indent="-285750">
              <a:lnSpc>
                <a:spcPct val="100000"/>
              </a:lnSpc>
              <a:spcBef>
                <a:spcPct val="20000"/>
              </a:spcBef>
              <a:buFont typeface="Arial" pitchFamily="34" charset="0"/>
              <a:buChar char="–"/>
            </a:pPr>
            <a:endParaRPr lang="sr-Cyrl-RS" dirty="0">
              <a:solidFill>
                <a:prstClr val="black"/>
              </a:solidFill>
            </a:endParaRPr>
          </a:p>
          <a:p>
            <a:pPr marL="742950" lvl="1" indent="-285750">
              <a:lnSpc>
                <a:spcPct val="100000"/>
              </a:lnSpc>
              <a:spcBef>
                <a:spcPct val="20000"/>
              </a:spcBef>
              <a:buFont typeface="Arial" pitchFamily="34" charset="0"/>
              <a:buChar char="–"/>
            </a:pPr>
            <a:r>
              <a:rPr lang="sr-Cyrl-RS" dirty="0">
                <a:solidFill>
                  <a:prstClr val="black"/>
                </a:solidFill>
              </a:rPr>
              <a:t>бољи одговор болести на </a:t>
            </a:r>
            <a:r>
              <a:rPr lang="sr-Cyrl-RS" dirty="0" smtClean="0">
                <a:solidFill>
                  <a:prstClr val="black"/>
                </a:solidFill>
              </a:rPr>
              <a:t>терапију</a:t>
            </a:r>
            <a:endParaRPr lang="sr-Latn-RS" dirty="0" smtClean="0">
              <a:solidFill>
                <a:prstClr val="black"/>
              </a:solidFill>
            </a:endParaRPr>
          </a:p>
          <a:p>
            <a:pPr marL="742950" lvl="1" indent="-285750">
              <a:lnSpc>
                <a:spcPct val="100000"/>
              </a:lnSpc>
              <a:spcBef>
                <a:spcPct val="20000"/>
              </a:spcBef>
              <a:buFont typeface="Arial" pitchFamily="34" charset="0"/>
              <a:buChar char="–"/>
            </a:pPr>
            <a:endParaRPr lang="sr-Cyrl-RS" dirty="0">
              <a:solidFill>
                <a:prstClr val="black"/>
              </a:solidFill>
            </a:endParaRPr>
          </a:p>
          <a:p>
            <a:pPr marL="742950" lvl="1" indent="-285750">
              <a:lnSpc>
                <a:spcPct val="100000"/>
              </a:lnSpc>
              <a:spcBef>
                <a:spcPct val="20000"/>
              </a:spcBef>
              <a:buFont typeface="Arial" pitchFamily="34" charset="0"/>
              <a:buChar char="–"/>
            </a:pPr>
            <a:r>
              <a:rPr lang="sr-Cyrl-RS" dirty="0">
                <a:solidFill>
                  <a:prstClr val="black"/>
                </a:solidFill>
              </a:rPr>
              <a:t>мање скупо и мање интензивно лечење</a:t>
            </a:r>
            <a:endParaRPr lang="ru-RU" dirty="0">
              <a:solidFill>
                <a:prstClr val="black"/>
              </a:solidFill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798948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 advClick="0" advTm="17000">
        <p14:reveal/>
      </p:transition>
    </mc:Choice>
    <mc:Fallback xmlns="">
      <p:transition spd="slow" advClick="0" advTm="17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sz="44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</a:rPr>
              <a:t>Превенција као приступ?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>
              <a:lnSpc>
                <a:spcPct val="100000"/>
              </a:lnSpc>
              <a:spcBef>
                <a:spcPct val="20000"/>
              </a:spcBef>
            </a:pPr>
            <a:r>
              <a:rPr lang="ru-RU" sz="2700" b="1" dirty="0">
                <a:solidFill>
                  <a:prstClr val="black"/>
                </a:solidFill>
              </a:rPr>
              <a:t>Нажалост, не постоји начин да се ефикасно превенирају малигне болести код деце</a:t>
            </a:r>
          </a:p>
          <a:p>
            <a:pPr marL="342900" lvl="0" indent="-342900">
              <a:lnSpc>
                <a:spcPct val="100000"/>
              </a:lnSpc>
              <a:spcBef>
                <a:spcPct val="20000"/>
              </a:spcBef>
            </a:pPr>
            <a:endParaRPr lang="ru-RU" sz="2700" b="1" dirty="0">
              <a:solidFill>
                <a:prstClr val="black"/>
              </a:solidFill>
            </a:endParaRPr>
          </a:p>
          <a:p>
            <a:pPr marL="342900" lvl="0" indent="-342900">
              <a:lnSpc>
                <a:spcPct val="100000"/>
              </a:lnSpc>
              <a:spcBef>
                <a:spcPct val="20000"/>
              </a:spcBef>
            </a:pPr>
            <a:r>
              <a:rPr lang="ru-RU" sz="2700" dirty="0">
                <a:solidFill>
                  <a:prstClr val="black"/>
                </a:solidFill>
              </a:rPr>
              <a:t>Разлог је што нам нису познати </a:t>
            </a:r>
            <a:r>
              <a:rPr lang="ru-RU" sz="2700" b="1" dirty="0">
                <a:solidFill>
                  <a:prstClr val="black"/>
                </a:solidFill>
              </a:rPr>
              <a:t>узроци</a:t>
            </a:r>
            <a:r>
              <a:rPr lang="ru-RU" sz="2700" dirty="0">
                <a:solidFill>
                  <a:prstClr val="black"/>
                </a:solidFill>
              </a:rPr>
              <a:t> већине ових обољења</a:t>
            </a:r>
          </a:p>
          <a:p>
            <a:pPr marL="342900" lvl="0" indent="-342900">
              <a:lnSpc>
                <a:spcPct val="100000"/>
              </a:lnSpc>
              <a:spcBef>
                <a:spcPct val="20000"/>
              </a:spcBef>
            </a:pPr>
            <a:endParaRPr lang="ru-RU" sz="2700" dirty="0">
              <a:solidFill>
                <a:prstClr val="black"/>
              </a:solidFill>
            </a:endParaRPr>
          </a:p>
          <a:p>
            <a:pPr marL="342900" lvl="0" indent="-342900">
              <a:lnSpc>
                <a:spcPct val="100000"/>
              </a:lnSpc>
              <a:spcBef>
                <a:spcPct val="20000"/>
              </a:spcBef>
            </a:pPr>
            <a:r>
              <a:rPr lang="ru-RU" sz="2700" dirty="0">
                <a:solidFill>
                  <a:prstClr val="black"/>
                </a:solidFill>
              </a:rPr>
              <a:t>Зато је важно усмерити напоре ка постављању тачне и брзе дијагнозе, као и ефектном лечењу</a:t>
            </a:r>
            <a:endParaRPr lang="sr-Cyrl-RS" sz="2700" dirty="0">
              <a:solidFill>
                <a:prstClr val="black"/>
              </a:solidFill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915717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 advClick="0" advTm="17000">
        <p14:reveal/>
      </p:transition>
    </mc:Choice>
    <mc:Fallback xmlns="">
      <p:transition spd="slow" advClick="0" advTm="17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sz="40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</a:rPr>
              <a:t>Како размишљати о концепту ране дијагнозе?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>
              <a:lnSpc>
                <a:spcPct val="100000"/>
              </a:lnSpc>
              <a:spcBef>
                <a:spcPct val="20000"/>
              </a:spcBef>
            </a:pPr>
            <a:r>
              <a:rPr lang="sr-Cyrl-RS" sz="3000" b="1" dirty="0">
                <a:solidFill>
                  <a:prstClr val="black"/>
                </a:solidFill>
              </a:rPr>
              <a:t>Три су кључне компоненте концепта</a:t>
            </a:r>
            <a:r>
              <a:rPr lang="sr-Cyrl-RS" sz="3000" dirty="0">
                <a:solidFill>
                  <a:prstClr val="black"/>
                </a:solidFill>
              </a:rPr>
              <a:t>: </a:t>
            </a:r>
          </a:p>
          <a:p>
            <a:pPr marL="342900" lvl="0" indent="-342900">
              <a:lnSpc>
                <a:spcPct val="100000"/>
              </a:lnSpc>
              <a:spcBef>
                <a:spcPct val="20000"/>
              </a:spcBef>
            </a:pPr>
            <a:endParaRPr lang="sr-Cyrl-RS" sz="3000" dirty="0">
              <a:solidFill>
                <a:prstClr val="black"/>
              </a:solidFill>
            </a:endParaRPr>
          </a:p>
          <a:p>
            <a:pPr marL="742950" lvl="1" indent="-285750">
              <a:lnSpc>
                <a:spcPct val="100000"/>
              </a:lnSpc>
              <a:spcBef>
                <a:spcPct val="20000"/>
              </a:spcBef>
              <a:buFont typeface="Arial" pitchFamily="34" charset="0"/>
              <a:buChar char="–"/>
            </a:pPr>
            <a:r>
              <a:rPr lang="sr-Cyrl-RS" sz="2600" dirty="0">
                <a:solidFill>
                  <a:prstClr val="black"/>
                </a:solidFill>
              </a:rPr>
              <a:t>знање и свест родитеља и здравствених радника о симптомима болести; </a:t>
            </a:r>
          </a:p>
          <a:p>
            <a:pPr marL="742950" lvl="1" indent="-285750">
              <a:lnSpc>
                <a:spcPct val="100000"/>
              </a:lnSpc>
              <a:spcBef>
                <a:spcPct val="20000"/>
              </a:spcBef>
              <a:buFont typeface="Arial" pitchFamily="34" charset="0"/>
              <a:buChar char="–"/>
            </a:pPr>
            <a:endParaRPr lang="sr-Cyrl-RS" sz="2600" dirty="0">
              <a:solidFill>
                <a:prstClr val="black"/>
              </a:solidFill>
            </a:endParaRPr>
          </a:p>
          <a:p>
            <a:pPr marL="742950" lvl="1" indent="-285750">
              <a:lnSpc>
                <a:spcPct val="100000"/>
              </a:lnSpc>
              <a:spcBef>
                <a:spcPct val="20000"/>
              </a:spcBef>
              <a:buFont typeface="Arial" pitchFamily="34" charset="0"/>
              <a:buChar char="–"/>
            </a:pPr>
            <a:r>
              <a:rPr lang="sr-Cyrl-RS" sz="2600" dirty="0">
                <a:solidFill>
                  <a:prstClr val="black"/>
                </a:solidFill>
              </a:rPr>
              <a:t>тачна и благовремена клиничка процена и постављање дијагнозе; </a:t>
            </a:r>
          </a:p>
          <a:p>
            <a:pPr marL="742950" lvl="1" indent="-285750">
              <a:lnSpc>
                <a:spcPct val="100000"/>
              </a:lnSpc>
              <a:spcBef>
                <a:spcPct val="20000"/>
              </a:spcBef>
              <a:buFont typeface="Arial" pitchFamily="34" charset="0"/>
              <a:buChar char="–"/>
            </a:pPr>
            <a:endParaRPr lang="sr-Cyrl-RS" sz="2600" dirty="0">
              <a:solidFill>
                <a:prstClr val="black"/>
              </a:solidFill>
            </a:endParaRPr>
          </a:p>
          <a:p>
            <a:pPr marL="742950" lvl="1" indent="-285750">
              <a:lnSpc>
                <a:spcPct val="100000"/>
              </a:lnSpc>
              <a:spcBef>
                <a:spcPct val="20000"/>
              </a:spcBef>
              <a:buFont typeface="Arial" pitchFamily="34" charset="0"/>
              <a:buChar char="–"/>
            </a:pPr>
            <a:r>
              <a:rPr lang="sr-Cyrl-RS" sz="2600" dirty="0">
                <a:solidFill>
                  <a:prstClr val="black"/>
                </a:solidFill>
              </a:rPr>
              <a:t>брз приступ потребној терапији</a:t>
            </a:r>
            <a:endParaRPr lang="en-GB" sz="2600" dirty="0">
              <a:solidFill>
                <a:prstClr val="black"/>
              </a:solidFill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169469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 advClick="0" advTm="17000">
        <p14:reveal/>
      </p:transition>
    </mc:Choice>
    <mc:Fallback xmlns="">
      <p:transition spd="slow" advClick="0" advTm="17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sz="44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</a:rPr>
              <a:t>Шта је циљ на глобалном плану?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lvl="0" indent="-457200">
              <a:lnSpc>
                <a:spcPct val="100000"/>
              </a:lnSpc>
              <a:spcBef>
                <a:spcPts val="0"/>
              </a:spcBef>
            </a:pPr>
            <a:endParaRPr lang="sr-Latn-RS" sz="2400" dirty="0" smtClean="0">
              <a:solidFill>
                <a:prstClr val="black"/>
              </a:solidFill>
            </a:endParaRPr>
          </a:p>
          <a:p>
            <a:pPr marL="457200" lvl="0" indent="-457200">
              <a:lnSpc>
                <a:spcPct val="100000"/>
              </a:lnSpc>
              <a:spcBef>
                <a:spcPts val="0"/>
              </a:spcBef>
            </a:pPr>
            <a:r>
              <a:rPr lang="ru-RU" sz="2400" dirty="0" smtClean="0">
                <a:solidFill>
                  <a:prstClr val="black"/>
                </a:solidFill>
              </a:rPr>
              <a:t>Глобална </a:t>
            </a:r>
            <a:r>
              <a:rPr lang="ru-RU" sz="2400" dirty="0">
                <a:solidFill>
                  <a:prstClr val="black"/>
                </a:solidFill>
              </a:rPr>
              <a:t>иницијатива </a:t>
            </a:r>
            <a:r>
              <a:rPr lang="ru-RU" sz="2400" b="1" dirty="0">
                <a:solidFill>
                  <a:prstClr val="black"/>
                </a:solidFill>
              </a:rPr>
              <a:t>Светске здравствене организације </a:t>
            </a:r>
            <a:r>
              <a:rPr lang="ru-RU" sz="2400" dirty="0">
                <a:solidFill>
                  <a:prstClr val="black"/>
                </a:solidFill>
              </a:rPr>
              <a:t>покренута је 2018. године </a:t>
            </a:r>
            <a:endParaRPr lang="sr-Latn-RS" sz="2400" dirty="0" smtClean="0">
              <a:solidFill>
                <a:prstClr val="black"/>
              </a:solidFill>
            </a:endParaRPr>
          </a:p>
          <a:p>
            <a:pPr marL="457200" lvl="0" indent="-457200">
              <a:lnSpc>
                <a:spcPct val="100000"/>
              </a:lnSpc>
              <a:spcBef>
                <a:spcPts val="0"/>
              </a:spcBef>
            </a:pPr>
            <a:endParaRPr lang="ru-RU" sz="2400" dirty="0">
              <a:solidFill>
                <a:prstClr val="black"/>
              </a:solidFill>
            </a:endParaRPr>
          </a:p>
          <a:p>
            <a:pPr marL="342900" lvl="0" indent="-342900">
              <a:lnSpc>
                <a:spcPct val="100000"/>
              </a:lnSpc>
              <a:spcBef>
                <a:spcPct val="20000"/>
              </a:spcBef>
            </a:pPr>
            <a:r>
              <a:rPr lang="ru-RU" sz="2400" dirty="0">
                <a:solidFill>
                  <a:prstClr val="black"/>
                </a:solidFill>
              </a:rPr>
              <a:t>Суштина - подршка у успостављању </a:t>
            </a:r>
            <a:r>
              <a:rPr lang="ru-RU" sz="2400" b="1" dirty="0">
                <a:solidFill>
                  <a:prstClr val="black"/>
                </a:solidFill>
              </a:rPr>
              <a:t>квалитетних програма </a:t>
            </a:r>
            <a:r>
              <a:rPr lang="ru-RU" sz="2400" dirty="0">
                <a:solidFill>
                  <a:prstClr val="black"/>
                </a:solidFill>
              </a:rPr>
              <a:t>у области педијатријске </a:t>
            </a:r>
            <a:r>
              <a:rPr lang="ru-RU" sz="2400" dirty="0" smtClean="0">
                <a:solidFill>
                  <a:prstClr val="black"/>
                </a:solidFill>
              </a:rPr>
              <a:t>онкологије</a:t>
            </a:r>
            <a:endParaRPr lang="sr-Latn-RS" sz="2400" dirty="0" smtClean="0">
              <a:solidFill>
                <a:prstClr val="black"/>
              </a:solidFill>
            </a:endParaRPr>
          </a:p>
          <a:p>
            <a:pPr marL="342900" lvl="0" indent="-342900">
              <a:lnSpc>
                <a:spcPct val="100000"/>
              </a:lnSpc>
              <a:spcBef>
                <a:spcPct val="20000"/>
              </a:spcBef>
            </a:pPr>
            <a:endParaRPr lang="ru-RU" sz="2400" dirty="0">
              <a:solidFill>
                <a:prstClr val="black"/>
              </a:solidFill>
            </a:endParaRPr>
          </a:p>
          <a:p>
            <a:pPr marL="342900" lvl="0" indent="-342900">
              <a:lnSpc>
                <a:spcPct val="100000"/>
              </a:lnSpc>
              <a:spcBef>
                <a:spcPct val="20000"/>
              </a:spcBef>
            </a:pPr>
            <a:r>
              <a:rPr lang="ru-RU" sz="2400" dirty="0">
                <a:solidFill>
                  <a:prstClr val="black"/>
                </a:solidFill>
              </a:rPr>
              <a:t>Циљ - до </a:t>
            </a:r>
            <a:r>
              <a:rPr lang="ru-RU" sz="2400" b="1" dirty="0">
                <a:solidFill>
                  <a:prstClr val="black"/>
                </a:solidFill>
              </a:rPr>
              <a:t>2030</a:t>
            </a:r>
            <a:r>
              <a:rPr lang="ru-RU" sz="2400" dirty="0">
                <a:solidFill>
                  <a:prstClr val="black"/>
                </a:solidFill>
              </a:rPr>
              <a:t>.</a:t>
            </a:r>
            <a:r>
              <a:rPr lang="sr-Cyrl-RS" sz="2400" dirty="0">
                <a:solidFill>
                  <a:prstClr val="black"/>
                </a:solidFill>
              </a:rPr>
              <a:t> </a:t>
            </a:r>
            <a:r>
              <a:rPr lang="ru-RU" sz="2400" dirty="0">
                <a:solidFill>
                  <a:prstClr val="black"/>
                </a:solidFill>
              </a:rPr>
              <a:t>постићи стопе преживљавања малигних болести у дечјем узрасту од најмање </a:t>
            </a:r>
            <a:r>
              <a:rPr lang="ru-RU" sz="2400" b="1" dirty="0">
                <a:solidFill>
                  <a:prstClr val="black"/>
                </a:solidFill>
              </a:rPr>
              <a:t>60% </a:t>
            </a:r>
            <a:r>
              <a:rPr lang="ru-RU" sz="2400" dirty="0">
                <a:solidFill>
                  <a:prstClr val="black"/>
                </a:solidFill>
              </a:rPr>
              <a:t>на светском плану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987170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 advClick="0" advTm="17000">
        <p14:reveal/>
      </p:transition>
    </mc:Choice>
    <mc:Fallback xmlns="">
      <p:transition spd="slow" advClick="0" advTm="17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sz="44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</a:rPr>
              <a:t>Ко све треба да се укључи?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>
              <a:lnSpc>
                <a:spcPct val="100000"/>
              </a:lnSpc>
              <a:spcBef>
                <a:spcPct val="20000"/>
              </a:spcBef>
            </a:pPr>
            <a:r>
              <a:rPr lang="ru-RU" sz="2700" dirty="0">
                <a:solidFill>
                  <a:prstClr val="black"/>
                </a:solidFill>
              </a:rPr>
              <a:t>Промоција адекватног приступа у </a:t>
            </a:r>
            <a:r>
              <a:rPr lang="ru-RU" sz="2700" b="1" dirty="0">
                <a:solidFill>
                  <a:prstClr val="black"/>
                </a:solidFill>
              </a:rPr>
              <a:t>раном препознавању и тачној дијагностици</a:t>
            </a:r>
            <a:r>
              <a:rPr lang="ru-RU" sz="2700" dirty="0">
                <a:solidFill>
                  <a:prstClr val="black"/>
                </a:solidFill>
              </a:rPr>
              <a:t> малигних болести у дечјем узрасту, захтева здружено деловање:</a:t>
            </a:r>
          </a:p>
          <a:p>
            <a:pPr marL="342900" lvl="0" indent="-342900">
              <a:lnSpc>
                <a:spcPct val="100000"/>
              </a:lnSpc>
              <a:spcBef>
                <a:spcPct val="20000"/>
              </a:spcBef>
            </a:pPr>
            <a:endParaRPr lang="ru-RU" sz="2700" b="1" dirty="0">
              <a:solidFill>
                <a:prstClr val="black"/>
              </a:solidFill>
            </a:endParaRPr>
          </a:p>
          <a:p>
            <a:pPr marL="742950" lvl="1" indent="-285750">
              <a:lnSpc>
                <a:spcPct val="100000"/>
              </a:lnSpc>
              <a:spcBef>
                <a:spcPct val="20000"/>
              </a:spcBef>
              <a:buFont typeface="Arial" pitchFamily="34" charset="0"/>
              <a:buChar char="–"/>
            </a:pPr>
            <a:r>
              <a:rPr lang="ru-RU" b="1" dirty="0">
                <a:solidFill>
                  <a:prstClr val="black"/>
                </a:solidFill>
              </a:rPr>
              <a:t>владиних тела</a:t>
            </a:r>
          </a:p>
          <a:p>
            <a:pPr marL="742950" lvl="1" indent="-285750">
              <a:lnSpc>
                <a:spcPct val="100000"/>
              </a:lnSpc>
              <a:spcBef>
                <a:spcPct val="20000"/>
              </a:spcBef>
              <a:buFont typeface="Arial" pitchFamily="34" charset="0"/>
              <a:buChar char="–"/>
            </a:pPr>
            <a:r>
              <a:rPr lang="ru-RU" b="1" dirty="0">
                <a:solidFill>
                  <a:prstClr val="black"/>
                </a:solidFill>
              </a:rPr>
              <a:t>невладиног сектора</a:t>
            </a:r>
          </a:p>
          <a:p>
            <a:pPr marL="742950" lvl="1" indent="-285750">
              <a:lnSpc>
                <a:spcPct val="100000"/>
              </a:lnSpc>
              <a:spcBef>
                <a:spcPct val="20000"/>
              </a:spcBef>
              <a:buFont typeface="Arial" pitchFamily="34" charset="0"/>
              <a:buChar char="–"/>
            </a:pPr>
            <a:r>
              <a:rPr lang="ru-RU" b="1" dirty="0">
                <a:solidFill>
                  <a:prstClr val="black"/>
                </a:solidFill>
              </a:rPr>
              <a:t>родитељских удружења</a:t>
            </a:r>
          </a:p>
          <a:p>
            <a:pPr marL="742950" lvl="1" indent="-285750">
              <a:lnSpc>
                <a:spcPct val="100000"/>
              </a:lnSpc>
              <a:spcBef>
                <a:spcPct val="20000"/>
              </a:spcBef>
              <a:buFont typeface="Arial" pitchFamily="34" charset="0"/>
              <a:buChar char="–"/>
            </a:pPr>
            <a:r>
              <a:rPr lang="ru-RU" b="1" dirty="0">
                <a:solidFill>
                  <a:prstClr val="black"/>
                </a:solidFill>
              </a:rPr>
              <a:t>свакога од нас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928539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 advClick="0" advTm="17000">
        <p14:reveal/>
      </p:transition>
    </mc:Choice>
    <mc:Fallback xmlns="">
      <p:transition spd="slow" advClick="0" advTm="17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194</TotalTime>
  <Words>285</Words>
  <Application>Microsoft Office PowerPoint</Application>
  <PresentationFormat>Widescreen</PresentationFormat>
  <Paragraphs>52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PowerPoint Presentation</vt:lpstr>
      <vt:lpstr>Међународни дан деце оболеле од рака – 15. фебруар 2023.</vt:lpstr>
      <vt:lpstr>Учесталост рака у дечјем узрасту?</vt:lpstr>
      <vt:lpstr>Рано откривање и тачна дијагноза малигних болести код деце</vt:lpstr>
      <vt:lpstr>Превенција као приступ?</vt:lpstr>
      <vt:lpstr>Како размишљати о концепту ране дијагнозе?</vt:lpstr>
      <vt:lpstr>Шта је циљ на глобалном плану?</vt:lpstr>
      <vt:lpstr>Ко све треба да се укључи?</vt:lpstr>
    </vt:vector>
  </TitlesOfParts>
  <Company>HP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Zoran Miric</dc:creator>
  <cp:lastModifiedBy>Nemanja Stefanovic</cp:lastModifiedBy>
  <cp:revision>11</cp:revision>
  <dcterms:created xsi:type="dcterms:W3CDTF">2022-01-21T07:17:49Z</dcterms:created>
  <dcterms:modified xsi:type="dcterms:W3CDTF">2023-02-09T09:26:54Z</dcterms:modified>
</cp:coreProperties>
</file>