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00D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6E518-FFF3-4E9D-8C3E-752C8A9F52E1}" v="46" dt="2025-06-13T13:00:32.8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DC86E518-FFF3-4E9D-8C3E-752C8A9F52E1}"/>
    <pc:docChg chg="modSld modMainMaster modShowInfo">
      <pc:chgData name="Andjelka Grujicic" userId="e7365894-d774-428a-a23d-47ce6bfa3f7d" providerId="ADAL" clId="{DC86E518-FFF3-4E9D-8C3E-752C8A9F52E1}" dt="2025-06-13T13:01:11.560" v="55"/>
      <pc:docMkLst>
        <pc:docMk/>
      </pc:docMkLst>
      <pc:sldChg chg="modTransition">
        <pc:chgData name="Andjelka Grujicic" userId="e7365894-d774-428a-a23d-47ce6bfa3f7d" providerId="ADAL" clId="{DC86E518-FFF3-4E9D-8C3E-752C8A9F52E1}" dt="2025-06-13T13:00:32.872" v="46"/>
        <pc:sldMkLst>
          <pc:docMk/>
          <pc:sldMk cId="3218072633" sldId="256"/>
        </pc:sldMkLst>
      </pc:sldChg>
      <pc:sldChg chg="modTransition">
        <pc:chgData name="Andjelka Grujicic" userId="e7365894-d774-428a-a23d-47ce6bfa3f7d" providerId="ADAL" clId="{DC86E518-FFF3-4E9D-8C3E-752C8A9F52E1}" dt="2025-06-13T13:00:32.872" v="46"/>
        <pc:sldMkLst>
          <pc:docMk/>
          <pc:sldMk cId="618299678" sldId="257"/>
        </pc:sldMkLst>
      </pc:sldChg>
      <pc:sldChg chg="modTransition">
        <pc:chgData name="Andjelka Grujicic" userId="e7365894-d774-428a-a23d-47ce6bfa3f7d" providerId="ADAL" clId="{DC86E518-FFF3-4E9D-8C3E-752C8A9F52E1}" dt="2025-06-13T13:00:32.872" v="46"/>
        <pc:sldMkLst>
          <pc:docMk/>
          <pc:sldMk cId="3572939757" sldId="258"/>
        </pc:sldMkLst>
      </pc:sldChg>
      <pc:sldChg chg="modTransition">
        <pc:chgData name="Andjelka Grujicic" userId="e7365894-d774-428a-a23d-47ce6bfa3f7d" providerId="ADAL" clId="{DC86E518-FFF3-4E9D-8C3E-752C8A9F52E1}" dt="2025-06-13T13:00:32.872" v="46"/>
        <pc:sldMkLst>
          <pc:docMk/>
          <pc:sldMk cId="2806852905" sldId="259"/>
        </pc:sldMkLst>
      </pc:sldChg>
      <pc:sldChg chg="modSp mod modTransition">
        <pc:chgData name="Andjelka Grujicic" userId="e7365894-d774-428a-a23d-47ce6bfa3f7d" providerId="ADAL" clId="{DC86E518-FFF3-4E9D-8C3E-752C8A9F52E1}" dt="2025-06-13T13:01:11.560" v="55"/>
        <pc:sldMkLst>
          <pc:docMk/>
          <pc:sldMk cId="2071751856" sldId="260"/>
        </pc:sldMkLst>
        <pc:spChg chg="mod">
          <ac:chgData name="Andjelka Grujicic" userId="e7365894-d774-428a-a23d-47ce6bfa3f7d" providerId="ADAL" clId="{DC86E518-FFF3-4E9D-8C3E-752C8A9F52E1}" dt="2025-06-13T13:01:11.560" v="55"/>
          <ac:spMkLst>
            <pc:docMk/>
            <pc:sldMk cId="2071751856" sldId="260"/>
            <ac:spMk id="3" creationId="{00000000-0000-0000-0000-000000000000}"/>
          </ac:spMkLst>
        </pc:spChg>
      </pc:sldChg>
      <pc:sldChg chg="modTransition">
        <pc:chgData name="Andjelka Grujicic" userId="e7365894-d774-428a-a23d-47ce6bfa3f7d" providerId="ADAL" clId="{DC86E518-FFF3-4E9D-8C3E-752C8A9F52E1}" dt="2025-06-13T13:00:32.872" v="46"/>
        <pc:sldMkLst>
          <pc:docMk/>
          <pc:sldMk cId="3949943992" sldId="261"/>
        </pc:sldMkLst>
      </pc:sldChg>
      <pc:sldChg chg="modSp mod modTransition">
        <pc:chgData name="Andjelka Grujicic" userId="e7365894-d774-428a-a23d-47ce6bfa3f7d" providerId="ADAL" clId="{DC86E518-FFF3-4E9D-8C3E-752C8A9F52E1}" dt="2025-06-13T13:00:53.979" v="49" actId="20577"/>
        <pc:sldMkLst>
          <pc:docMk/>
          <pc:sldMk cId="2641416676" sldId="262"/>
        </pc:sldMkLst>
        <pc:spChg chg="mod">
          <ac:chgData name="Andjelka Grujicic" userId="e7365894-d774-428a-a23d-47ce6bfa3f7d" providerId="ADAL" clId="{DC86E518-FFF3-4E9D-8C3E-752C8A9F52E1}" dt="2025-06-13T13:00:53.979" v="49" actId="20577"/>
          <ac:spMkLst>
            <pc:docMk/>
            <pc:sldMk cId="2641416676" sldId="262"/>
            <ac:spMk id="3" creationId="{34B45C4F-8545-1BC6-AF54-FCEBBECA14B7}"/>
          </ac:spMkLst>
        </pc:spChg>
      </pc:sldChg>
      <pc:sldMasterChg chg="modTransition modSldLayout">
        <pc:chgData name="Andjelka Grujicic" userId="e7365894-d774-428a-a23d-47ce6bfa3f7d" providerId="ADAL" clId="{DC86E518-FFF3-4E9D-8C3E-752C8A9F52E1}" dt="2025-06-13T13:00:32.872" v="46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DC86E518-FFF3-4E9D-8C3E-752C8A9F52E1}" dt="2025-06-13T13:00:32.872" v="46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1936" cy="688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6" y="365125"/>
            <a:ext cx="10070646" cy="105954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7030A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070646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964511" cy="1059543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/>
              <a:t>О датуму...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108" y="1583254"/>
            <a:ext cx="10814892" cy="482418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Генарална скупштина Уједињених нација</a:t>
            </a:r>
            <a:r>
              <a:rPr lang="sr-Latn-RS" dirty="0"/>
              <a:t>, </a:t>
            </a:r>
            <a:r>
              <a:rPr lang="sr-Cyrl-RS" dirty="0"/>
              <a:t>Резолуцијом 42/112</a:t>
            </a:r>
            <a:r>
              <a:rPr lang="sr-Latn-RS" dirty="0"/>
              <a:t> </a:t>
            </a:r>
            <a:r>
              <a:rPr lang="sr-Cyrl-RS" dirty="0"/>
              <a:t>                                  </a:t>
            </a:r>
            <a:r>
              <a:rPr lang="ru-RU" dirty="0"/>
              <a:t>7. децембра 1987. године, прогласила је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26. јун</a:t>
            </a:r>
            <a:endParaRPr lang="sr-Latn-RS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Међународни дан борбе против злоупотребе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и незаконите трговине дрогама</a:t>
            </a:r>
            <a:endParaRPr lang="sr-Latn-RS" sz="28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sr-Latn-R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dirty="0"/>
              <a:t>Циљ обележавања овог датума - покретање глобалне акције и унапређење сарадње између различитих сектора како би се остварио свет без злоупотребе дрога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084" y="5626488"/>
            <a:ext cx="547468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dirty="0">
                <a:latin typeface="+mn-lt"/>
              </a:rPr>
              <a:t>26. </a:t>
            </a:r>
            <a:r>
              <a:rPr lang="sr-Cyrl-RS" sz="3600" dirty="0">
                <a:latin typeface="+mn-lt"/>
              </a:rPr>
              <a:t>јун 2025.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4" y="1163760"/>
            <a:ext cx="10070646" cy="4351338"/>
          </a:xfrm>
        </p:spPr>
        <p:txBody>
          <a:bodyPr/>
          <a:lstStyle/>
          <a:p>
            <a:pPr marL="0" indent="0" algn="ctr">
              <a:buNone/>
            </a:pPr>
            <a:endParaRPr lang="sr-Cyrl-RS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sr-Cyrl-RS" sz="4800" b="1" dirty="0">
                <a:solidFill>
                  <a:schemeClr val="accent2"/>
                </a:solidFill>
              </a:rPr>
              <a:t>ПРЕКИНИМО КРУГ!</a:t>
            </a:r>
          </a:p>
          <a:p>
            <a:pPr marL="0" indent="0" algn="ctr">
              <a:buNone/>
            </a:pPr>
            <a:r>
              <a:rPr lang="sr-Cyrl-RS" sz="3600" b="1" dirty="0">
                <a:solidFill>
                  <a:schemeClr val="accent2"/>
                </a:solidFill>
              </a:rPr>
              <a:t>ЗАУСТАВИМО ОРГАНИЗОВАНИ КРИМИНАЛ!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494" y="3339429"/>
            <a:ext cx="6723727" cy="28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3600">
                <a:latin typeface="+mn-lt"/>
              </a:rPr>
              <a:t>Глобални извештај о дрогама</a:t>
            </a:r>
            <a:br>
              <a:rPr lang="sr-Cyrl-RS" sz="3600"/>
            </a:br>
            <a:r>
              <a:rPr lang="sr-Cyrl-RS" sz="3600" i="1">
                <a:solidFill>
                  <a:schemeClr val="accent2"/>
                </a:solidFill>
                <a:latin typeface="+mn-lt"/>
              </a:rPr>
              <a:t>(</a:t>
            </a:r>
            <a:r>
              <a:rPr lang="en-US" sz="3600" i="1">
                <a:solidFill>
                  <a:schemeClr val="accent2"/>
                </a:solidFill>
                <a:latin typeface="+mn-lt"/>
              </a:rPr>
              <a:t>Global Drug Report)</a:t>
            </a:r>
            <a:endParaRPr lang="en-US" sz="36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2141537"/>
            <a:ext cx="6447064" cy="4351338"/>
          </a:xfrm>
        </p:spPr>
        <p:txBody>
          <a:bodyPr/>
          <a:lstStyle/>
          <a:p>
            <a:r>
              <a:rPr lang="ru-RU" dirty="0"/>
              <a:t>Сваке године </a:t>
            </a:r>
            <a:r>
              <a:rPr lang="en-US" dirty="0"/>
              <a:t>UNODC</a:t>
            </a:r>
            <a:r>
              <a:rPr lang="sr-Cyrl-RS" dirty="0"/>
              <a:t> </a:t>
            </a:r>
            <a:r>
              <a:rPr lang="ru-RU" dirty="0"/>
              <a:t>објављује Годишњи извештај о дрогама</a:t>
            </a:r>
          </a:p>
          <a:p>
            <a:r>
              <a:rPr lang="ru-RU" dirty="0"/>
              <a:t>Даје преглед глобалног тржишта дрога: опијата, кокаина, канабиса, амфетамински стимуланаса и нових психоактивних супстанци </a:t>
            </a:r>
          </a:p>
          <a:p>
            <a:r>
              <a:rPr lang="ru-RU" dirty="0"/>
              <a:t>Заснован на подацима из истраживања, наглашава здравствене и друштвене последице употребе дрога</a:t>
            </a:r>
          </a:p>
          <a:p>
            <a:r>
              <a:rPr lang="ru-RU" dirty="0"/>
              <a:t>Садржи препоруке и позив на деловање у циљу унапређења политика и интервенција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BAB97E-0285-4037-89C1-B349D32D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2273300"/>
            <a:ext cx="3347682" cy="39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+mn-lt"/>
              </a:rPr>
              <a:t>Глобални извештај о дрогама 2024.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5" y="1791294"/>
            <a:ext cx="1048245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Глобална процена је да је преко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292 милиона људи </a:t>
            </a:r>
            <a:r>
              <a:rPr lang="ru-RU" b="1" dirty="0">
                <a:solidFill>
                  <a:srgbClr val="7030A0"/>
                </a:solidFill>
              </a:rPr>
              <a:t>користило дрогу током 2022. године -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повећање од 20% </a:t>
            </a:r>
            <a:r>
              <a:rPr lang="ru-RU" b="1" dirty="0">
                <a:solidFill>
                  <a:srgbClr val="7030A0"/>
                </a:solidFill>
              </a:rPr>
              <a:t>у протеклој деценији</a:t>
            </a:r>
            <a:r>
              <a:rPr lang="sr-Latn-RS" b="1" dirty="0">
                <a:solidFill>
                  <a:srgbClr val="7030A0"/>
                </a:solidFill>
              </a:rPr>
              <a:t>!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endParaRPr lang="sr-Latn-RS" b="1" dirty="0">
              <a:solidFill>
                <a:srgbClr val="7030A0"/>
              </a:solidFill>
            </a:endParaRPr>
          </a:p>
          <a:p>
            <a:pPr lvl="1"/>
            <a:r>
              <a:rPr lang="sr-Latn-RS" sz="2400" dirty="0"/>
              <a:t>228 </a:t>
            </a:r>
            <a:r>
              <a:rPr lang="sr-Cyrl-RS" sz="2400" dirty="0"/>
              <a:t>милиона – </a:t>
            </a:r>
            <a:r>
              <a:rPr lang="ru-RU" sz="2400" dirty="0"/>
              <a:t>канабис</a:t>
            </a:r>
          </a:p>
          <a:p>
            <a:pPr lvl="1"/>
            <a:r>
              <a:rPr lang="ru-RU" sz="2400" dirty="0"/>
              <a:t>60 милиона – опиоиде</a:t>
            </a:r>
          </a:p>
          <a:p>
            <a:pPr lvl="1"/>
            <a:r>
              <a:rPr lang="ru-RU" sz="2400" dirty="0"/>
              <a:t>30 милиона – амфетамине</a:t>
            </a:r>
          </a:p>
          <a:p>
            <a:pPr lvl="1"/>
            <a:r>
              <a:rPr lang="ru-RU" sz="2400" dirty="0"/>
              <a:t>23 милиона – кокаин</a:t>
            </a:r>
          </a:p>
          <a:p>
            <a:pPr lvl="1"/>
            <a:r>
              <a:rPr lang="ru-RU" sz="2400" dirty="0"/>
              <a:t>20 милиона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lang="ru-RU" sz="2400" dirty="0"/>
              <a:t> екстази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6E99D8-DC31-EA43-43DF-FA30B348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39315"/>
            <a:ext cx="5800686" cy="30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5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2D94-0478-8DF8-08E0-F626D09E5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Глобални извештај о дрогама 2024.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45C4F-8545-1BC6-AF54-FCEBBECA1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Употреба канабиса међу адолесцентима (15-16 година) у протеклој години је већа него код одраслих</a:t>
            </a:r>
            <a:r>
              <a:rPr lang="sr-Latn-RS" dirty="0"/>
              <a:t>:</a:t>
            </a:r>
            <a:r>
              <a:rPr lang="ru-RU" dirty="0"/>
              <a:t> </a:t>
            </a: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5,5% адолесценти </a:t>
            </a:r>
            <a:r>
              <a:rPr lang="sr-Latn-RS" sz="2400" b="1" i="1" dirty="0">
                <a:solidFill>
                  <a:schemeClr val="accent2">
                    <a:lumMod val="75000"/>
                  </a:schemeClr>
                </a:solidFill>
              </a:rPr>
              <a:t>vs.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4,4% одрасли</a:t>
            </a: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Посебан пораст се бележи у Европи</a:t>
            </a:r>
          </a:p>
          <a:p>
            <a:r>
              <a:rPr lang="ru-RU" dirty="0"/>
              <a:t>Глобална процена за 2021:</a:t>
            </a: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13,2 милиона људи који ињектирају дроге</a:t>
            </a: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18% више него што се раније процењивало</a:t>
            </a:r>
          </a:p>
          <a:p>
            <a:r>
              <a:rPr lang="ru-RU" dirty="0"/>
              <a:t>Број људи који пате од поремећаја употребе дрога:</a:t>
            </a: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Нагло порастао на 39,5 милиона</a:t>
            </a:r>
          </a:p>
          <a:p>
            <a:pPr lvl="1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Повећање од 45% у последњих 10 година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4141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52D4F-07C5-2744-D86D-E732FC08F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36" y="319489"/>
            <a:ext cx="10070646" cy="5857474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Улажимо у превенцију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у правосудни и образовни систем, здравствену заштиту и алтернативне изворе прихода!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Градимо одрживе темеље отпорности!</a:t>
            </a:r>
            <a:endParaRPr lang="sr-Latn-R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F2D07-CB1E-4FE9-9277-8BBD7F92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59" y="3058711"/>
            <a:ext cx="3479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4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0">
        <p14:reveal/>
      </p:transition>
    </mc:Choice>
    <mc:Fallback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276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О датуму...</vt:lpstr>
      <vt:lpstr>26. јун 2025.</vt:lpstr>
      <vt:lpstr>Глобални извештај о дрогама (Global Drug Report)</vt:lpstr>
      <vt:lpstr>Глобални извештај о дрогама 2024.</vt:lpstr>
      <vt:lpstr>Глобални извештај о дрогама 2024.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35</cp:revision>
  <dcterms:created xsi:type="dcterms:W3CDTF">2022-01-21T07:17:49Z</dcterms:created>
  <dcterms:modified xsi:type="dcterms:W3CDTF">2025-06-13T13:01:15Z</dcterms:modified>
</cp:coreProperties>
</file>