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FCC00"/>
    <a:srgbClr val="FF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92" d="100"/>
          <a:sy n="92" d="100"/>
        </p:scale>
        <p:origin x="-2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5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58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036" y="365125"/>
            <a:ext cx="10070646" cy="1059543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036" y="1825625"/>
            <a:ext cx="10070646" cy="4351338"/>
          </a:xfrm>
        </p:spPr>
        <p:txBody>
          <a:bodyPr/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592036" y="1624693"/>
            <a:ext cx="10070646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20/06/2022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О датуму...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7. децембра 1987. године, Резолуцијом 42/112 Генарална скупштина Ујединјених нација, прогласила је 26. јун за </a:t>
            </a:r>
            <a:r>
              <a:rPr lang="sr-Cyrl-RS" sz="3200" b="1" dirty="0" smtClean="0">
                <a:solidFill>
                  <a:srgbClr val="CCCC00"/>
                </a:solidFill>
              </a:rPr>
              <a:t>Међународни дан борбе против злоупотребе и незаконите трговине дрогама</a:t>
            </a:r>
          </a:p>
          <a:p>
            <a:pPr marL="0" indent="0">
              <a:buNone/>
            </a:pPr>
            <a:endParaRPr lang="sr-Cyrl-RS" b="1" dirty="0" smtClean="0"/>
          </a:p>
          <a:p>
            <a:r>
              <a:rPr lang="sr-Cyrl-RS" dirty="0" smtClean="0"/>
              <a:t>То је био симболичан чин решености да се заједничким напорима појединаца, организација, заједница и друштава широм света појача сарадња и активности у циљу стварања друштва без дрога</a:t>
            </a:r>
          </a:p>
          <a:p>
            <a:endParaRPr lang="sr-Cyrl-RS" dirty="0"/>
          </a:p>
          <a:p>
            <a:r>
              <a:rPr lang="sr-Latn-RS" b="1" i="1" dirty="0" smtClean="0">
                <a:solidFill>
                  <a:srgbClr val="CCCC00"/>
                </a:solidFill>
              </a:rPr>
              <a:t>UNODC</a:t>
            </a:r>
            <a:r>
              <a:rPr lang="sr-Latn-RS" b="1" dirty="0" smtClean="0">
                <a:solidFill>
                  <a:srgbClr val="CCCC00"/>
                </a:solidFill>
              </a:rPr>
              <a:t> – </a:t>
            </a:r>
            <a:r>
              <a:rPr lang="sr-Cyrl-RS" b="1" dirty="0">
                <a:solidFill>
                  <a:srgbClr val="CCCC00"/>
                </a:solidFill>
              </a:rPr>
              <a:t>К</a:t>
            </a:r>
            <a:r>
              <a:rPr lang="sr-Cyrl-RS" b="1" dirty="0" smtClean="0">
                <a:solidFill>
                  <a:srgbClr val="CCCC00"/>
                </a:solidFill>
              </a:rPr>
              <a:t>анцеларија УН за дрогу и криминал</a:t>
            </a:r>
            <a:endParaRPr lang="en-GB" b="1" dirty="0">
              <a:solidFill>
                <a:srgbClr val="CC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Глобални извештај о дрогама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i="1" dirty="0" smtClean="0"/>
              <a:t>UNODC</a:t>
            </a:r>
            <a:r>
              <a:rPr lang="sr-Cyrl-RS" dirty="0" smtClean="0"/>
              <a:t> сваке године објављује </a:t>
            </a:r>
            <a:r>
              <a:rPr lang="sr-Cyrl-RS" b="1" dirty="0" smtClean="0">
                <a:solidFill>
                  <a:srgbClr val="CCCC00"/>
                </a:solidFill>
              </a:rPr>
              <a:t>Глобални извештај о дрогама (</a:t>
            </a:r>
            <a:r>
              <a:rPr lang="sr-Latn-RS" b="1" i="1" dirty="0" smtClean="0">
                <a:solidFill>
                  <a:srgbClr val="CCCC00"/>
                </a:solidFill>
              </a:rPr>
              <a:t>Global Drug Report</a:t>
            </a:r>
            <a:r>
              <a:rPr lang="sr-Latn-RS" b="1" dirty="0" smtClean="0">
                <a:solidFill>
                  <a:srgbClr val="CCCC00"/>
                </a:solidFill>
              </a:rPr>
              <a:t>)</a:t>
            </a:r>
            <a:endParaRPr lang="sr-Cyrl-RS" b="1" dirty="0" smtClean="0">
              <a:solidFill>
                <a:srgbClr val="CCCC00"/>
              </a:solidFill>
            </a:endParaRPr>
          </a:p>
          <a:p>
            <a:pPr marL="0" indent="0">
              <a:buNone/>
            </a:pPr>
            <a:endParaRPr lang="sr-Latn-RS" b="1" dirty="0" smtClean="0">
              <a:solidFill>
                <a:srgbClr val="CCCC00"/>
              </a:solidFill>
            </a:endParaRPr>
          </a:p>
          <a:p>
            <a:pPr lvl="1"/>
            <a:r>
              <a:rPr lang="sr-Cyrl-RS" dirty="0" smtClean="0"/>
              <a:t>Извештај даје преглед глобалног тржишта (однос понуде и потражње) опијата, кокаина, канабиса, стимуланаса типа амфетамина и тзв. нових психоактивних супстанци </a:t>
            </a:r>
            <a:r>
              <a:rPr lang="en-US" dirty="0" smtClean="0"/>
              <a:t>(</a:t>
            </a:r>
            <a:r>
              <a:rPr lang="en-US" i="1" dirty="0" smtClean="0"/>
              <a:t>NPS</a:t>
            </a:r>
            <a:r>
              <a:rPr lang="en-US" dirty="0" smtClean="0"/>
              <a:t>)</a:t>
            </a:r>
            <a:r>
              <a:rPr lang="sr-Cyrl-RS" dirty="0" smtClean="0"/>
              <a:t>.</a:t>
            </a:r>
          </a:p>
          <a:p>
            <a:pPr marL="457200" lvl="1" indent="0">
              <a:buNone/>
            </a:pPr>
            <a:endParaRPr lang="sr-Cyrl-RS" dirty="0" smtClean="0"/>
          </a:p>
          <a:p>
            <a:pPr lvl="1"/>
            <a:r>
              <a:rPr lang="sr-Cyrl-RS" dirty="0" smtClean="0"/>
              <a:t>Кроз преглед података из истраживања, наглашава се које су последице по здравље услед коришћења дрога. Размере тих последица далеко су веће него што се раније мислило.</a:t>
            </a:r>
          </a:p>
        </p:txBody>
      </p:sp>
    </p:spTree>
    <p:extLst>
      <p:ext uri="{BB962C8B-B14F-4D97-AF65-F5344CB8AC3E}">
        <p14:creationId xmlns:p14="http://schemas.microsoft.com/office/powerpoint/2010/main" val="260741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Глобални извештај о дрогама 2021.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655" y="1825626"/>
            <a:ext cx="10983189" cy="2896660"/>
          </a:xfrm>
        </p:spPr>
        <p:txBody>
          <a:bodyPr>
            <a:noAutofit/>
          </a:bodyPr>
          <a:lstStyle/>
          <a:p>
            <a:pPr lvl="0"/>
            <a:r>
              <a:rPr lang="ru-RU" sz="1800" dirty="0">
                <a:solidFill>
                  <a:prstClr val="white"/>
                </a:solidFill>
              </a:rPr>
              <a:t>До 2030. се предвиђа пораст броја конзумената дрога глобално од 11%, највише у неразвијеним деловима света. На афричком континенту ће до 2030. бити чак 40% више конзумената дрога у односу на 2018.</a:t>
            </a:r>
          </a:p>
          <a:p>
            <a:pPr lvl="0"/>
            <a:r>
              <a:rPr lang="ru-RU" sz="1800" dirty="0">
                <a:solidFill>
                  <a:prstClr val="white"/>
                </a:solidFill>
              </a:rPr>
              <a:t>Канабис конзумира око 200 милиона људи широм света. У протеклој деценији се бележи пораст конзумената од чак 18%. Све мање младих људи ову супстанцу доживљава као штетну по здравље. </a:t>
            </a:r>
          </a:p>
          <a:p>
            <a:pPr lvl="0"/>
            <a:r>
              <a:rPr lang="ru-RU" sz="1800" dirty="0">
                <a:solidFill>
                  <a:prstClr val="white"/>
                </a:solidFill>
              </a:rPr>
              <a:t>Број тзв. нових психоактивних супстанци на тржишту у протеклој деценији је у опадању – са 213 у 2013. на „само“ 71 у 2019. години.</a:t>
            </a:r>
          </a:p>
          <a:p>
            <a:pPr lvl="0"/>
            <a:r>
              <a:rPr lang="ru-RU" sz="1800" dirty="0">
                <a:solidFill>
                  <a:prstClr val="white"/>
                </a:solidFill>
              </a:rPr>
              <a:t>Између 2017. и 2020, године продаја нелегалних дрога преко интернета (</a:t>
            </a:r>
            <a:r>
              <a:rPr lang="sr-Latn-RS" sz="1800" i="1" dirty="0">
                <a:solidFill>
                  <a:prstClr val="white"/>
                </a:solidFill>
              </a:rPr>
              <a:t>d</a:t>
            </a:r>
            <a:r>
              <a:rPr lang="ru-RU" sz="1800" i="1" dirty="0">
                <a:solidFill>
                  <a:prstClr val="white"/>
                </a:solidFill>
              </a:rPr>
              <a:t>arknet</a:t>
            </a:r>
            <a:r>
              <a:rPr lang="ru-RU" sz="1800" dirty="0">
                <a:solidFill>
                  <a:prstClr val="white"/>
                </a:solidFill>
              </a:rPr>
              <a:t>), се учетворостручила.</a:t>
            </a:r>
          </a:p>
          <a:p>
            <a:pPr lvl="0"/>
            <a:r>
              <a:rPr lang="ru-RU" sz="1800" dirty="0">
                <a:solidFill>
                  <a:prstClr val="white"/>
                </a:solidFill>
              </a:rPr>
              <a:t>Пандемија је подстакла развој иновативних приступа и у превенцији злоупотребе дрога и у лечењу болести зависности, захваљујући примени савремених технологија.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5" t="26856" r="14155" b="10276"/>
          <a:stretch/>
        </p:blipFill>
        <p:spPr>
          <a:xfrm>
            <a:off x="7315200" y="4708792"/>
            <a:ext cx="4748645" cy="205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50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26. јун 2022.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945" y="1898362"/>
            <a:ext cx="10411691" cy="4351338"/>
          </a:xfrm>
        </p:spPr>
        <p:txBody>
          <a:bodyPr/>
          <a:lstStyle/>
          <a:p>
            <a:pPr marL="0" indent="0" algn="ctr">
              <a:buNone/>
            </a:pPr>
            <a:r>
              <a:rPr lang="sr-Cyrl-CS" sz="4400" b="1" smtClean="0">
                <a:solidFill>
                  <a:srgbClr val="CCCC00"/>
                </a:solidFill>
              </a:rPr>
              <a:t>„Дроге као изазов </a:t>
            </a:r>
            <a:r>
              <a:rPr lang="sr-Cyrl-CS" sz="4400" b="1" dirty="0">
                <a:solidFill>
                  <a:srgbClr val="CCCC00"/>
                </a:solidFill>
              </a:rPr>
              <a:t>у здравственим и хуманитарним кризама</a:t>
            </a:r>
            <a:r>
              <a:rPr lang="sr-Cyrl-CS" sz="4400" b="1" dirty="0" smtClean="0">
                <a:solidFill>
                  <a:srgbClr val="CCCC00"/>
                </a:solidFill>
              </a:rPr>
              <a:t>“</a:t>
            </a:r>
          </a:p>
          <a:p>
            <a:pPr marL="0" indent="0" algn="ctr">
              <a:buNone/>
            </a:pPr>
            <a:endParaRPr lang="sr-Cyrl-CS" sz="4400" b="1" dirty="0" smtClean="0">
              <a:solidFill>
                <a:srgbClr val="CCCC00"/>
              </a:solidFill>
            </a:endParaRPr>
          </a:p>
          <a:p>
            <a:pPr marL="0" indent="0" algn="ctr">
              <a:buNone/>
            </a:pPr>
            <a:r>
              <a:rPr lang="sr-Cyrl-CS" sz="4400" b="1" dirty="0" smtClean="0">
                <a:solidFill>
                  <a:srgbClr val="CCCC00"/>
                </a:solidFill>
              </a:rPr>
              <a:t> (</a:t>
            </a:r>
            <a:r>
              <a:rPr lang="en-US" sz="4400" b="1" i="1" dirty="0" smtClean="0">
                <a:solidFill>
                  <a:srgbClr val="CCCC00"/>
                </a:solidFill>
              </a:rPr>
              <a:t>Addressing </a:t>
            </a:r>
            <a:r>
              <a:rPr lang="en-US" sz="4400" b="1" i="1" dirty="0">
                <a:solidFill>
                  <a:srgbClr val="CCCC00"/>
                </a:solidFill>
              </a:rPr>
              <a:t>drug challenges in health and humanitarian crises</a:t>
            </a:r>
            <a:r>
              <a:rPr lang="en-US" sz="4400" b="1" dirty="0">
                <a:solidFill>
                  <a:srgbClr val="CCCC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819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Циљеви кампање 2022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035" y="1836016"/>
            <a:ext cx="10284773" cy="4351338"/>
          </a:xfrm>
        </p:spPr>
        <p:txBody>
          <a:bodyPr/>
          <a:lstStyle/>
          <a:p>
            <a:pPr lvl="0"/>
            <a:r>
              <a:rPr lang="ru-RU" dirty="0">
                <a:solidFill>
                  <a:prstClr val="white"/>
                </a:solidFill>
              </a:rPr>
              <a:t>Током здравствених и хуманитарних криза, посебно је значајно заступање у циљу заштите права на здравље и одговарајућу здравствену заштиту најрањивијих група.</a:t>
            </a:r>
          </a:p>
          <a:p>
            <a:pPr lvl="0"/>
            <a:endParaRPr lang="ru-RU" dirty="0">
              <a:solidFill>
                <a:prstClr val="white"/>
              </a:solidFill>
            </a:endParaRPr>
          </a:p>
          <a:p>
            <a:pPr lvl="0"/>
            <a:r>
              <a:rPr lang="ru-RU" dirty="0">
                <a:solidFill>
                  <a:prstClr val="white"/>
                </a:solidFill>
              </a:rPr>
              <a:t>У рањиве популационе групе спадају и људи који конзумирају дроге.</a:t>
            </a:r>
          </a:p>
          <a:p>
            <a:pPr marL="0" lvl="0" indent="0">
              <a:buNone/>
            </a:pPr>
            <a:endParaRPr lang="ru-RU" dirty="0">
              <a:solidFill>
                <a:prstClr val="white"/>
              </a:solidFill>
            </a:endParaRPr>
          </a:p>
          <a:p>
            <a:pPr lvl="0"/>
            <a:r>
              <a:rPr lang="ru-RU" dirty="0">
                <a:solidFill>
                  <a:prstClr val="white"/>
                </a:solidFill>
              </a:rPr>
              <a:t>Њима је, нарочито у кризним временима, потребан одговарајући третман, стручна подршка и приступ контролисаним супстанцама које се користе у лечењу болести зависности.</a:t>
            </a:r>
          </a:p>
        </p:txBody>
      </p:sp>
    </p:spTree>
    <p:extLst>
      <p:ext uri="{BB962C8B-B14F-4D97-AF65-F5344CB8AC3E}">
        <p14:creationId xmlns:p14="http://schemas.microsoft.com/office/powerpoint/2010/main" val="21813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727" y="365125"/>
            <a:ext cx="10380518" cy="105954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CCCC00"/>
                </a:solidFill>
              </a:rPr>
              <a:t>https://www.facebook.com/hashtag/careincrises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473" y="3712915"/>
            <a:ext cx="5513382" cy="2817338"/>
          </a:xfrm>
        </p:spPr>
      </p:pic>
      <p:sp>
        <p:nvSpPr>
          <p:cNvPr id="5" name="Rectangle 4"/>
          <p:cNvSpPr/>
          <p:nvPr/>
        </p:nvSpPr>
        <p:spPr>
          <a:xfrm>
            <a:off x="1330036" y="1896272"/>
            <a:ext cx="1055716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200" dirty="0">
                <a:solidFill>
                  <a:prstClr val="white"/>
                </a:solidFill>
              </a:rPr>
              <a:t>У кризним временима, сви смо део једне, глобалне заједнице за коју императив мора бити узајамна солидарност и свест да </a:t>
            </a:r>
            <a:r>
              <a:rPr lang="ru-RU" sz="3200" b="1" dirty="0" smtClean="0">
                <a:solidFill>
                  <a:srgbClr val="CCCC00"/>
                </a:solidFill>
              </a:rPr>
              <a:t>СВИ МОРАМО БРИНУТИ О СВИМА!</a:t>
            </a:r>
            <a:endParaRPr lang="en-US" sz="3200" b="1" dirty="0">
              <a:solidFill>
                <a:srgbClr val="CC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3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0">
        <p14:prism isInverted="1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411</Words>
  <Application>Microsoft Office PowerPoint</Application>
  <PresentationFormat>Custom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О датуму...</vt:lpstr>
      <vt:lpstr>Глобални извештај о дрогама</vt:lpstr>
      <vt:lpstr>Глобални извештај о дрогама 2021.</vt:lpstr>
      <vt:lpstr>26. јун 2022. </vt:lpstr>
      <vt:lpstr>Циљеви кампање 2022</vt:lpstr>
      <vt:lpstr>https://www.facebook.com/hashtag/careincrises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Andjelka Brkovic</cp:lastModifiedBy>
  <cp:revision>35</cp:revision>
  <dcterms:created xsi:type="dcterms:W3CDTF">2022-01-21T07:17:49Z</dcterms:created>
  <dcterms:modified xsi:type="dcterms:W3CDTF">2022-06-20T12:46:35Z</dcterms:modified>
</cp:coreProperties>
</file>