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2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6" autoAdjust="0"/>
    <p:restoredTop sz="94660"/>
  </p:normalViewPr>
  <p:slideViewPr>
    <p:cSldViewPr snapToGrid="0">
      <p:cViewPr varScale="1">
        <p:scale>
          <a:sx n="92" d="100"/>
          <a:sy n="92" d="100"/>
        </p:scale>
        <p:origin x="-23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64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7417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pPr/>
              <a:t>31/03/2022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8860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pPr/>
              <a:t>31/03/2022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27970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686815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2614" y="365125"/>
            <a:ext cx="9771186" cy="1059543"/>
          </a:xfrm>
        </p:spPr>
        <p:txBody>
          <a:bodyPr>
            <a:normAutofit/>
          </a:bodyPr>
          <a:lstStyle>
            <a:lvl1pPr>
              <a:defRPr sz="3400" b="1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2614" y="1825625"/>
            <a:ext cx="9771185" cy="4351338"/>
          </a:xfrm>
        </p:spPr>
        <p:txBody>
          <a:bodyPr/>
          <a:lstStyle>
            <a:lvl1pPr>
              <a:defRPr sz="2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pPr/>
              <a:t>31/03/2022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7493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pPr/>
              <a:t>31/03/2022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9464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pPr/>
              <a:t>31/03/2022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54383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pPr/>
              <a:t>31/03/2022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5408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pPr/>
              <a:t>31/03/2022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371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pPr/>
              <a:t>31/03/2022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8359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pPr/>
              <a:t>31/03/2022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7262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4C98C9-DB78-43FE-83FC-83F388EE717A}" type="datetimeFigureOut">
              <a:rPr lang="en-GB" smtClean="0"/>
              <a:pPr/>
              <a:t>31/03/2022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03E730-D0B8-4C5E-A85F-29B1F4932C6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333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39332" y="365125"/>
            <a:ext cx="9414468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C98C9-DB78-43FE-83FC-83F388EE717A}" type="datetimeFigureOut">
              <a:rPr lang="en-GB" smtClean="0"/>
              <a:pPr/>
              <a:t>31/03/2022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03E730-D0B8-4C5E-A85F-29B1F4932C6C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209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80726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ШТА МОЖЕ ДА УРАДИ СВАКО ОД НАС?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tx1"/>
                </a:solidFill>
              </a:rPr>
              <a:t>Купујте свеже намирнице од локалних произвођача и избегавајте високо прерађену храну и пиће</a:t>
            </a:r>
          </a:p>
          <a:p>
            <a:pPr lvl="0"/>
            <a:r>
              <a:rPr lang="sr-Cyrl-RS" sz="2800" dirty="0" smtClean="0">
                <a:solidFill>
                  <a:schemeClr val="tx1"/>
                </a:solidFill>
              </a:rPr>
              <a:t>Једите више свежег воћа и поврћа, житарица од целог зрна,  махунарке, орашасте плодове и семенке</a:t>
            </a:r>
          </a:p>
          <a:p>
            <a:pPr lvl="0"/>
            <a:r>
              <a:rPr lang="sr-Cyrl-RS" sz="2800" dirty="0" smtClean="0">
                <a:solidFill>
                  <a:schemeClr val="tx1"/>
                </a:solidFill>
              </a:rPr>
              <a:t>Избегавајте слатка пића, храну богату шећером и са пуно соли, нездраве масти</a:t>
            </a:r>
          </a:p>
          <a:p>
            <a:pPr lvl="0"/>
            <a:r>
              <a:rPr lang="sr-Cyrl-RS" sz="2800" dirty="0" smtClean="0">
                <a:solidFill>
                  <a:schemeClr val="tx1"/>
                </a:solidFill>
              </a:rPr>
              <a:t>Што мање ове хране будемо куповали, прехрамбена индустрија ће мање бити мотивисана и охрабрена да је производи!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C:\Users\Korisnik\Documents\SDZ 2022\2022\whd_a3-poster_white-1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8" name="AutoShape 4" descr="C:\Users\Korisnik\Documents\SDZ 2022\2022\whd_a3-poster_white-1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1" name="AutoShape 7" descr="C:\Users\Korisnik\Desktop\whd_a3-poster_white-1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33" name="Picture 9" descr="https://www.who.int/images/default-source/campaigns/world-health-day/whd_a3-poster_white-1.jpg?sfvrsn=afee420e_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37256" y="1517366"/>
            <a:ext cx="3776222" cy="5340633"/>
          </a:xfrm>
          <a:prstGeom prst="rect">
            <a:avLst/>
          </a:prstGeom>
          <a:noFill/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422030" y="1617784"/>
            <a:ext cx="6358598" cy="42343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sr-Cyrl-R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Светски дан здравља 2022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sr-Latn-R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/>
            </a:r>
            <a:br>
              <a:rPr kumimoji="0" lang="sr-Latn-R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</a:b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НАША ПЛАНЕТА, НАШЕ ЗДРАВЉЕ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ОЧИСТИМО НАШ ВАЗДУХ, ВОДУ И ХРАНУ</a:t>
            </a: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lang="ru-RU" sz="3200" b="1" dirty="0" smtClean="0">
              <a:solidFill>
                <a:schemeClr val="accent2">
                  <a:lumMod val="75000"/>
                </a:schemeClr>
              </a:solidFill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200" b="1" i="0" u="none" strike="noStrike" kern="1200" normalizeH="0" baseline="0" noProof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За срећнију будућност!</a:t>
            </a:r>
            <a:endParaRPr kumimoji="0" lang="en-US" sz="3200" b="1" i="0" u="none" strike="noStrike" kern="1200" normalizeH="0" baseline="0" noProof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3000"/>
    </mc:Choice>
    <mc:Fallback>
      <p:transition spd="slow" advClick="0" advTm="3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4178" y="157307"/>
            <a:ext cx="9771186" cy="1526020"/>
          </a:xfrm>
        </p:spPr>
        <p:txBody>
          <a:bodyPr>
            <a:normAutofit fontScale="90000"/>
          </a:bodyPr>
          <a:lstStyle/>
          <a:p>
            <a:pPr algn="ctr">
              <a:spcBef>
                <a:spcPts val="1200"/>
              </a:spcBef>
              <a:spcAft>
                <a:spcPts val="1200"/>
              </a:spcAft>
            </a:pPr>
            <a:r>
              <a:rPr lang="ru-RU" dirty="0"/>
              <a:t/>
            </a:r>
            <a:br>
              <a:rPr lang="ru-RU" dirty="0"/>
            </a:br>
            <a:r>
              <a:rPr lang="sr-Cyrl-RS" sz="3600" dirty="0" smtClean="0">
                <a:latin typeface="+mn-lt"/>
              </a:rPr>
              <a:t>Светски </a:t>
            </a:r>
            <a:r>
              <a:rPr lang="sr-Cyrl-RS" sz="3600" dirty="0">
                <a:latin typeface="+mn-lt"/>
              </a:rPr>
              <a:t>дан здравља </a:t>
            </a:r>
            <a:r>
              <a:rPr lang="sr-Cyrl-RS" sz="3600" dirty="0" smtClean="0">
                <a:latin typeface="+mn-lt"/>
              </a:rPr>
              <a:t>2022</a:t>
            </a:r>
            <a:r>
              <a:rPr lang="sr-Latn-RS" sz="3600" dirty="0" smtClean="0">
                <a:latin typeface="+mn-lt"/>
              </a:rPr>
              <a:t>:</a:t>
            </a:r>
            <a:br>
              <a:rPr lang="sr-Latn-RS" sz="3600" dirty="0" smtClean="0">
                <a:latin typeface="+mn-lt"/>
              </a:rPr>
            </a:br>
            <a:r>
              <a:rPr lang="sr-Latn-RS" sz="3600" dirty="0" smtClean="0">
                <a:latin typeface="+mn-lt"/>
              </a:rPr>
              <a:t>„</a:t>
            </a:r>
            <a:r>
              <a:rPr lang="ru-RU" sz="3600" dirty="0" smtClean="0">
                <a:latin typeface="+mn-lt"/>
              </a:rPr>
              <a:t>НАША </a:t>
            </a:r>
            <a:r>
              <a:rPr lang="ru-RU" sz="3600" dirty="0">
                <a:latin typeface="+mn-lt"/>
              </a:rPr>
              <a:t>ПЛАНЕТА, НАШЕ ЗДРАВЉЕ - ОЧИСТИМО НАШ ВАЗДУХ, ВОДУ И </a:t>
            </a:r>
            <a:r>
              <a:rPr lang="ru-RU" sz="3600" dirty="0" smtClean="0">
                <a:latin typeface="+mn-lt"/>
              </a:rPr>
              <a:t>ХРАНУ</a:t>
            </a:r>
            <a:r>
              <a:rPr lang="sr-Latn-RS" sz="3600" dirty="0" smtClean="0">
                <a:latin typeface="+mn-lt"/>
              </a:rPr>
              <a:t>“</a:t>
            </a:r>
            <a:r>
              <a:rPr lang="ru-RU" sz="3600" dirty="0">
                <a:latin typeface="+mn-lt"/>
              </a:rPr>
              <a:t/>
            </a:r>
            <a:br>
              <a:rPr lang="ru-RU" sz="3600" dirty="0">
                <a:latin typeface="+mn-lt"/>
              </a:rPr>
            </a:br>
            <a:endParaRPr lang="en-GB" sz="3600" dirty="0">
              <a:latin typeface="+mn-lt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1111" y="2023052"/>
            <a:ext cx="3075443" cy="4351338"/>
          </a:xfrm>
        </p:spPr>
      </p:pic>
      <p:sp>
        <p:nvSpPr>
          <p:cNvPr id="8" name="TextBox 7"/>
          <p:cNvSpPr txBox="1"/>
          <p:nvPr/>
        </p:nvSpPr>
        <p:spPr>
          <a:xfrm>
            <a:off x="1007917" y="2400299"/>
            <a:ext cx="7148945" cy="37240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Cyrl-RS" sz="2800" dirty="0" smtClean="0"/>
              <a:t>Светска здравствена организација (СЗО) процењује </a:t>
            </a:r>
            <a:r>
              <a:rPr lang="sr-Cyrl-RS" sz="2800" dirty="0"/>
              <a:t>да </a:t>
            </a:r>
            <a:r>
              <a:rPr lang="sr-Latn-RS" sz="2800" dirty="0" smtClean="0"/>
              <a:t>je </a:t>
            </a:r>
            <a:r>
              <a:rPr lang="sr-Cyrl-RS" sz="2800" b="1" dirty="0" smtClean="0"/>
              <a:t>више </a:t>
            </a:r>
            <a:r>
              <a:rPr lang="sr-Cyrl-RS" sz="2800" b="1" dirty="0"/>
              <a:t>од 13 милиона смрти широм света сваке године </a:t>
            </a:r>
            <a:r>
              <a:rPr lang="sr-Cyrl-RS" sz="2800" b="1" dirty="0" smtClean="0"/>
              <a:t>последица </a:t>
            </a:r>
            <a:r>
              <a:rPr lang="sr-Cyrl-RS" sz="2800" b="1" dirty="0"/>
              <a:t>еколошких узрока </a:t>
            </a:r>
            <a:r>
              <a:rPr lang="sr-Cyrl-RS" sz="2800" dirty="0"/>
              <a:t>који се могу </a:t>
            </a:r>
            <a:r>
              <a:rPr lang="sr-Cyrl-RS" sz="2800" dirty="0" smtClean="0"/>
              <a:t>избећи</a:t>
            </a:r>
            <a:r>
              <a:rPr lang="sr-Latn-RS" sz="2800" dirty="0" smtClean="0"/>
              <a:t>, </a:t>
            </a:r>
            <a:r>
              <a:rPr lang="sr-Cyrl-RS" sz="2800" dirty="0" smtClean="0"/>
              <a:t>укључујући </a:t>
            </a:r>
            <a:r>
              <a:rPr lang="sr-Cyrl-RS" sz="2800" dirty="0"/>
              <a:t>климатску кризу која је највећа претња по здравље са којом се човечанство суочава.</a:t>
            </a:r>
            <a:endParaRPr lang="sr-Cyrl-RS" sz="2800" dirty="0" smtClean="0"/>
          </a:p>
          <a:p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6182996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CS" dirty="0" smtClean="0"/>
              <a:t>ЗАГАЂЕЊЕ ВАЗДУХА </a:t>
            </a:r>
            <a:r>
              <a:rPr lang="sr-Cyrl-RS" dirty="0" smtClean="0"/>
              <a:t>-</a:t>
            </a:r>
            <a:r>
              <a:rPr lang="sr-Latn-CS" dirty="0" smtClean="0"/>
              <a:t> ОПАСНОСТ ЗА ЈАВНО ЗДРАВЉЕ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tx1"/>
                </a:solidFill>
              </a:rPr>
              <a:t>Преко 90% људи удише нездрав ваздух који је резултат сагоревања фосилних </a:t>
            </a:r>
            <a:r>
              <a:rPr lang="ru-RU" dirty="0" smtClean="0">
                <a:solidFill>
                  <a:schemeClr val="tx1"/>
                </a:solidFill>
              </a:rPr>
              <a:t>горива</a:t>
            </a:r>
            <a:endParaRPr lang="sr-Latn-RS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Више </a:t>
            </a:r>
            <a:r>
              <a:rPr lang="ru-RU" dirty="0">
                <a:solidFill>
                  <a:schemeClr val="tx1"/>
                </a:solidFill>
              </a:rPr>
              <a:t>од 7 милиона превремених смрти сваке </a:t>
            </a:r>
            <a:r>
              <a:rPr lang="ru-RU" dirty="0" smtClean="0">
                <a:solidFill>
                  <a:schemeClr val="tx1"/>
                </a:solidFill>
              </a:rPr>
              <a:t>године повезано је са </a:t>
            </a:r>
            <a:r>
              <a:rPr lang="ru-RU" dirty="0">
                <a:solidFill>
                  <a:schemeClr val="tx1"/>
                </a:solidFill>
              </a:rPr>
              <a:t>изложеношћу загађењу </a:t>
            </a:r>
            <a:r>
              <a:rPr lang="ru-RU" dirty="0" smtClean="0">
                <a:solidFill>
                  <a:schemeClr val="tx1"/>
                </a:solidFill>
              </a:rPr>
              <a:t>ваздуха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Дим </a:t>
            </a:r>
            <a:r>
              <a:rPr lang="ru-RU" dirty="0">
                <a:solidFill>
                  <a:schemeClr val="tx1"/>
                </a:solidFill>
              </a:rPr>
              <a:t>у затвореном простору представља озбиљан здравствени ризик за око 2,6 милијарди људи који кувају и греју своје домове на биомасу, керозин и </a:t>
            </a:r>
            <a:r>
              <a:rPr lang="ru-RU" dirty="0" smtClean="0">
                <a:solidFill>
                  <a:schemeClr val="tx1"/>
                </a:solidFill>
              </a:rPr>
              <a:t>угаљ</a:t>
            </a:r>
          </a:p>
          <a:p>
            <a:r>
              <a:rPr lang="sr-Cyrl-RS" dirty="0">
                <a:solidFill>
                  <a:schemeClr val="tx1"/>
                </a:solidFill>
              </a:rPr>
              <a:t>Т</a:t>
            </a:r>
            <a:r>
              <a:rPr lang="sr-Latn-CS" dirty="0" smtClean="0">
                <a:solidFill>
                  <a:schemeClr val="tx1"/>
                </a:solidFill>
              </a:rPr>
              <a:t>оксичне </a:t>
            </a:r>
            <a:r>
              <a:rPr lang="sr-Latn-CS" dirty="0">
                <a:solidFill>
                  <a:schemeClr val="tx1"/>
                </a:solidFill>
              </a:rPr>
              <a:t>честице </a:t>
            </a:r>
            <a:r>
              <a:rPr lang="sr-Cyrl-RS" dirty="0" smtClean="0">
                <a:solidFill>
                  <a:schemeClr val="tx1"/>
                </a:solidFill>
              </a:rPr>
              <a:t>доспевају </a:t>
            </a:r>
            <a:r>
              <a:rPr lang="sr-Latn-CS" dirty="0" smtClean="0">
                <a:solidFill>
                  <a:schemeClr val="tx1"/>
                </a:solidFill>
              </a:rPr>
              <a:t>у </a:t>
            </a:r>
            <a:r>
              <a:rPr lang="sr-Latn-CS" dirty="0">
                <a:solidFill>
                  <a:schemeClr val="tx1"/>
                </a:solidFill>
              </a:rPr>
              <a:t>наша плућа и </a:t>
            </a:r>
            <a:r>
              <a:rPr lang="sr-Latn-CS" dirty="0" smtClean="0">
                <a:solidFill>
                  <a:schemeClr val="tx1"/>
                </a:solidFill>
              </a:rPr>
              <a:t>крвоток </a:t>
            </a:r>
            <a:r>
              <a:rPr lang="sr-Cyrl-RS" dirty="0" smtClean="0">
                <a:solidFill>
                  <a:schemeClr val="tx1"/>
                </a:solidFill>
              </a:rPr>
              <a:t> - последице су:</a:t>
            </a:r>
            <a:r>
              <a:rPr lang="sr-Latn-CS" dirty="0" smtClean="0">
                <a:solidFill>
                  <a:schemeClr val="tx1"/>
                </a:solidFill>
              </a:rPr>
              <a:t> </a:t>
            </a:r>
            <a:r>
              <a:rPr lang="sr-Cyrl-RS" dirty="0" smtClean="0">
                <a:solidFill>
                  <a:schemeClr val="tx1"/>
                </a:solidFill>
              </a:rPr>
              <a:t>рак плућа, хронична опструктивна болест плућа, </a:t>
            </a:r>
            <a:r>
              <a:rPr lang="sr-Latn-CS" dirty="0" smtClean="0">
                <a:solidFill>
                  <a:schemeClr val="tx1"/>
                </a:solidFill>
              </a:rPr>
              <a:t>исхемијске </a:t>
            </a:r>
            <a:r>
              <a:rPr lang="sr-Latn-CS" dirty="0">
                <a:solidFill>
                  <a:schemeClr val="tx1"/>
                </a:solidFill>
              </a:rPr>
              <a:t>болести срца, мождани удар, </a:t>
            </a:r>
            <a:r>
              <a:rPr lang="sr-Latn-CS" dirty="0" smtClean="0">
                <a:solidFill>
                  <a:schemeClr val="tx1"/>
                </a:solidFill>
              </a:rPr>
              <a:t>неуролошк</a:t>
            </a:r>
            <a:r>
              <a:rPr lang="sr-Cyrl-RS" dirty="0" smtClean="0">
                <a:solidFill>
                  <a:schemeClr val="tx1"/>
                </a:solidFill>
              </a:rPr>
              <a:t>и</a:t>
            </a:r>
            <a:r>
              <a:rPr lang="sr-Latn-CS" dirty="0" smtClean="0">
                <a:solidFill>
                  <a:schemeClr val="tx1"/>
                </a:solidFill>
              </a:rPr>
              <a:t> поремећај</a:t>
            </a:r>
            <a:r>
              <a:rPr lang="sr-Cyrl-RS" dirty="0" smtClean="0">
                <a:solidFill>
                  <a:schemeClr val="tx1"/>
                </a:solidFill>
              </a:rPr>
              <a:t>и</a:t>
            </a:r>
            <a:r>
              <a:rPr lang="sr-Latn-CS" dirty="0" smtClean="0">
                <a:solidFill>
                  <a:schemeClr val="tx1"/>
                </a:solidFill>
              </a:rPr>
              <a:t>, проблем</a:t>
            </a:r>
            <a:r>
              <a:rPr lang="sr-Cyrl-RS" dirty="0" smtClean="0">
                <a:solidFill>
                  <a:schemeClr val="tx1"/>
                </a:solidFill>
              </a:rPr>
              <a:t>и</a:t>
            </a:r>
            <a:r>
              <a:rPr lang="sr-Latn-CS" dirty="0" smtClean="0">
                <a:solidFill>
                  <a:schemeClr val="tx1"/>
                </a:solidFill>
              </a:rPr>
              <a:t> </a:t>
            </a:r>
            <a:r>
              <a:rPr lang="sr-Latn-CS" dirty="0">
                <a:solidFill>
                  <a:schemeClr val="tx1"/>
                </a:solidFill>
              </a:rPr>
              <a:t>репродуктивног </a:t>
            </a:r>
            <a:r>
              <a:rPr lang="sr-Latn-CS" dirty="0" smtClean="0">
                <a:solidFill>
                  <a:schemeClr val="tx1"/>
                </a:solidFill>
              </a:rPr>
              <a:t>система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3863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00"/>
    </mc:Choice>
    <mc:Fallback>
      <p:transition spd="slow" advClick="0" advTm="8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ЧИСТ ВАЗДУХ – ЗДРАВА БУДУЋНОСТ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dirty="0">
                <a:solidFill>
                  <a:schemeClr val="tx1"/>
                </a:solidFill>
              </a:rPr>
              <a:t>С</a:t>
            </a:r>
            <a:r>
              <a:rPr lang="sr-Latn-CS" dirty="0">
                <a:solidFill>
                  <a:schemeClr val="tx1"/>
                </a:solidFill>
              </a:rPr>
              <a:t>провођење смерница за квалитет ваздуха СЗО</a:t>
            </a:r>
            <a:endParaRPr lang="sr-Cyrl-RS" dirty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Промена политике везано за изворе </a:t>
            </a:r>
            <a:r>
              <a:rPr lang="ru-RU" dirty="0">
                <a:solidFill>
                  <a:schemeClr val="tx1"/>
                </a:solidFill>
              </a:rPr>
              <a:t>енергије коју </a:t>
            </a:r>
            <a:r>
              <a:rPr lang="ru-RU" dirty="0" smtClean="0">
                <a:solidFill>
                  <a:schemeClr val="tx1"/>
                </a:solidFill>
              </a:rPr>
              <a:t>користимо - </a:t>
            </a:r>
            <a:r>
              <a:rPr lang="sr-Latn-CS" dirty="0">
                <a:solidFill>
                  <a:schemeClr val="tx1"/>
                </a:solidFill>
              </a:rPr>
              <a:t>престати са сагоревањем фосилних горива</a:t>
            </a:r>
            <a:endParaRPr lang="sr-Cyrl-RS" dirty="0">
              <a:solidFill>
                <a:schemeClr val="tx1"/>
              </a:solidFill>
            </a:endParaRPr>
          </a:p>
          <a:p>
            <a:r>
              <a:rPr lang="sr-Cyrl-RS" dirty="0" smtClean="0">
                <a:solidFill>
                  <a:schemeClr val="tx1"/>
                </a:solidFill>
              </a:rPr>
              <a:t>П</a:t>
            </a:r>
            <a:r>
              <a:rPr lang="sr-Latn-CS" dirty="0" smtClean="0">
                <a:solidFill>
                  <a:schemeClr val="tx1"/>
                </a:solidFill>
              </a:rPr>
              <a:t>ромен</a:t>
            </a:r>
            <a:r>
              <a:rPr lang="sr-Cyrl-RS" dirty="0" smtClean="0">
                <a:solidFill>
                  <a:schemeClr val="tx1"/>
                </a:solidFill>
              </a:rPr>
              <a:t>а</a:t>
            </a:r>
            <a:r>
              <a:rPr lang="sr-Latn-CS" dirty="0" smtClean="0">
                <a:solidFill>
                  <a:schemeClr val="tx1"/>
                </a:solidFill>
              </a:rPr>
              <a:t> система </a:t>
            </a:r>
            <a:r>
              <a:rPr lang="sr-Latn-CS" dirty="0">
                <a:solidFill>
                  <a:schemeClr val="tx1"/>
                </a:solidFill>
              </a:rPr>
              <a:t>јавног превоза </a:t>
            </a:r>
            <a:r>
              <a:rPr lang="sr-Cyrl-RS" dirty="0" smtClean="0">
                <a:solidFill>
                  <a:schemeClr val="tx1"/>
                </a:solidFill>
              </a:rPr>
              <a:t> - одрживи транспорт (</a:t>
            </a:r>
            <a:r>
              <a:rPr lang="sr-Latn-CS" dirty="0" smtClean="0">
                <a:solidFill>
                  <a:schemeClr val="tx1"/>
                </a:solidFill>
              </a:rPr>
              <a:t>смањ</a:t>
            </a:r>
            <a:r>
              <a:rPr lang="sr-Cyrl-RS" dirty="0" smtClean="0">
                <a:solidFill>
                  <a:schemeClr val="tx1"/>
                </a:solidFill>
              </a:rPr>
              <a:t>ити</a:t>
            </a:r>
            <a:r>
              <a:rPr lang="sr-Latn-CS" dirty="0" smtClean="0">
                <a:solidFill>
                  <a:schemeClr val="tx1"/>
                </a:solidFill>
              </a:rPr>
              <a:t> употреб</a:t>
            </a:r>
            <a:r>
              <a:rPr lang="sr-Cyrl-RS" dirty="0" smtClean="0">
                <a:solidFill>
                  <a:schemeClr val="tx1"/>
                </a:solidFill>
              </a:rPr>
              <a:t>у</a:t>
            </a:r>
            <a:r>
              <a:rPr lang="sr-Latn-CS" dirty="0" smtClean="0">
                <a:solidFill>
                  <a:schemeClr val="tx1"/>
                </a:solidFill>
              </a:rPr>
              <a:t> </a:t>
            </a:r>
            <a:r>
              <a:rPr lang="sr-Latn-CS" dirty="0">
                <a:solidFill>
                  <a:schemeClr val="tx1"/>
                </a:solidFill>
              </a:rPr>
              <a:t>приватних аутомобила</a:t>
            </a:r>
            <a:r>
              <a:rPr lang="sr-Latn-CS" dirty="0" smtClean="0">
                <a:solidFill>
                  <a:schemeClr val="tx1"/>
                </a:solidFill>
              </a:rPr>
              <a:t>,</a:t>
            </a:r>
            <a:r>
              <a:rPr lang="sr-Cyrl-RS" dirty="0" smtClean="0">
                <a:solidFill>
                  <a:schemeClr val="tx1"/>
                </a:solidFill>
              </a:rPr>
              <a:t> </a:t>
            </a:r>
            <a:r>
              <a:rPr lang="sr-Latn-CS" dirty="0" smtClean="0">
                <a:solidFill>
                  <a:schemeClr val="tx1"/>
                </a:solidFill>
              </a:rPr>
              <a:t>смањењ</a:t>
            </a:r>
            <a:r>
              <a:rPr lang="sr-Cyrl-RS" dirty="0" smtClean="0">
                <a:solidFill>
                  <a:schemeClr val="tx1"/>
                </a:solidFill>
              </a:rPr>
              <a:t>е</a:t>
            </a:r>
            <a:r>
              <a:rPr lang="sr-Latn-CS" dirty="0" smtClean="0">
                <a:solidFill>
                  <a:schemeClr val="tx1"/>
                </a:solidFill>
              </a:rPr>
              <a:t> </a:t>
            </a:r>
            <a:r>
              <a:rPr lang="sr-Latn-CS" dirty="0">
                <a:solidFill>
                  <a:schemeClr val="tx1"/>
                </a:solidFill>
              </a:rPr>
              <a:t>саобраћајних </a:t>
            </a:r>
            <a:r>
              <a:rPr lang="sr-Latn-CS" dirty="0" smtClean="0">
                <a:solidFill>
                  <a:schemeClr val="tx1"/>
                </a:solidFill>
              </a:rPr>
              <a:t>гужви</a:t>
            </a:r>
            <a:r>
              <a:rPr lang="sr-Cyrl-RS" dirty="0" smtClean="0">
                <a:solidFill>
                  <a:schemeClr val="tx1"/>
                </a:solidFill>
              </a:rPr>
              <a:t>)</a:t>
            </a:r>
          </a:p>
          <a:p>
            <a:pPr lvl="0"/>
            <a:r>
              <a:rPr lang="sr-Cyrl-RS" dirty="0" smtClean="0">
                <a:solidFill>
                  <a:schemeClr val="tx1"/>
                </a:solidFill>
              </a:rPr>
              <a:t>Уређење </a:t>
            </a:r>
            <a:r>
              <a:rPr lang="en-US" dirty="0" err="1" smtClean="0">
                <a:solidFill>
                  <a:schemeClr val="tx1"/>
                </a:solidFill>
              </a:rPr>
              <a:t>градов</a:t>
            </a:r>
            <a:r>
              <a:rPr lang="sr-Cyrl-RS" dirty="0" smtClean="0">
                <a:solidFill>
                  <a:schemeClr val="tx1"/>
                </a:solidFill>
              </a:rPr>
              <a:t>а</a:t>
            </a:r>
            <a:r>
              <a:rPr lang="en-US" dirty="0" smtClean="0">
                <a:solidFill>
                  <a:schemeClr val="tx1"/>
                </a:solidFill>
              </a:rPr>
              <a:t> са </a:t>
            </a:r>
            <a:r>
              <a:rPr lang="en-US" dirty="0" err="1">
                <a:solidFill>
                  <a:schemeClr val="tx1"/>
                </a:solidFill>
              </a:rPr>
              <a:t>зеленим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површинама</a:t>
            </a:r>
            <a:r>
              <a:rPr lang="en-US" dirty="0">
                <a:solidFill>
                  <a:schemeClr val="tx1"/>
                </a:solidFill>
              </a:rPr>
              <a:t> које </a:t>
            </a:r>
            <a:r>
              <a:rPr lang="en-US" dirty="0" err="1">
                <a:solidFill>
                  <a:schemeClr val="tx1"/>
                </a:solidFill>
              </a:rPr>
              <a:t>промовишу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физичку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активност</a:t>
            </a:r>
            <a:r>
              <a:rPr lang="en-US" dirty="0">
                <a:solidFill>
                  <a:schemeClr val="tx1"/>
                </a:solidFill>
              </a:rPr>
              <a:t> и </a:t>
            </a:r>
            <a:r>
              <a:rPr lang="en-US" dirty="0" err="1" smtClean="0">
                <a:solidFill>
                  <a:schemeClr val="tx1"/>
                </a:solidFill>
              </a:rPr>
              <a:t>здравље</a:t>
            </a:r>
            <a:r>
              <a:rPr lang="sr-Cyrl-RS" dirty="0">
                <a:solidFill>
                  <a:schemeClr val="tx1"/>
                </a:solidFill>
              </a:rPr>
              <a:t> (бициклистичке и пешачке стазе</a:t>
            </a:r>
            <a:r>
              <a:rPr lang="sr-Cyrl-RS" dirty="0" smtClean="0">
                <a:solidFill>
                  <a:schemeClr val="tx1"/>
                </a:solidFill>
              </a:rPr>
              <a:t>, паркови, баште)</a:t>
            </a:r>
          </a:p>
          <a:p>
            <a:pPr lvl="0"/>
            <a:r>
              <a:rPr lang="sr-Cyrl-RS" dirty="0" smtClean="0">
                <a:solidFill>
                  <a:schemeClr val="tx1"/>
                </a:solidFill>
              </a:rPr>
              <a:t>Стварање окружења </a:t>
            </a:r>
            <a:r>
              <a:rPr lang="sr-Cyrl-RS" dirty="0">
                <a:solidFill>
                  <a:schemeClr val="tx1"/>
                </a:solidFill>
              </a:rPr>
              <a:t>без дуванског дима </a:t>
            </a:r>
            <a:r>
              <a:rPr lang="ru-RU" dirty="0">
                <a:solidFill>
                  <a:schemeClr val="tx1"/>
                </a:solidFill>
              </a:rPr>
              <a:t> 	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dirty="0"/>
              <a:t>	</a:t>
            </a:r>
            <a:endParaRPr lang="sr-Cyrl-RS" dirty="0" smtClean="0"/>
          </a:p>
          <a:p>
            <a:pPr lvl="0"/>
            <a:endParaRPr lang="en-US" dirty="0"/>
          </a:p>
          <a:p>
            <a:endParaRPr lang="sr-Cyrl-RS" dirty="0" smtClean="0"/>
          </a:p>
          <a:p>
            <a:endParaRPr lang="sr-Cyrl-RS" dirty="0" smtClean="0"/>
          </a:p>
          <a:p>
            <a:endParaRPr lang="sr-Cyrl-R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9670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00"/>
    </mc:Choice>
    <mc:Fallback>
      <p:transition spd="slow" advClick="0" advTm="8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НЕБЕЗБЕДНА ВОДА, САНИТАЦИЈА И ХИГИЈЕНА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6572" y="1898360"/>
            <a:ext cx="6907237" cy="4783794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chemeClr val="tx1"/>
                </a:solidFill>
              </a:rPr>
              <a:t>2 милијарде људи широм света нема безбедну воду за пиће</a:t>
            </a:r>
          </a:p>
          <a:p>
            <a:r>
              <a:rPr lang="sr-Latn-CS" dirty="0" smtClean="0">
                <a:solidFill>
                  <a:schemeClr val="tx1"/>
                </a:solidFill>
              </a:rPr>
              <a:t>829 000 људи ум</a:t>
            </a:r>
            <a:r>
              <a:rPr lang="sr-Cyrl-RS" dirty="0" smtClean="0">
                <a:solidFill>
                  <a:schemeClr val="tx1"/>
                </a:solidFill>
              </a:rPr>
              <a:t>ре</a:t>
            </a:r>
            <a:r>
              <a:rPr lang="sr-Latn-CS" dirty="0" smtClean="0">
                <a:solidFill>
                  <a:schemeClr val="tx1"/>
                </a:solidFill>
              </a:rPr>
              <a:t> сваке године од дијареје као последица </a:t>
            </a:r>
            <a:r>
              <a:rPr lang="sr-Cyrl-RS" dirty="0" smtClean="0">
                <a:solidFill>
                  <a:schemeClr val="tx1"/>
                </a:solidFill>
              </a:rPr>
              <a:t>микробиолошки </a:t>
            </a:r>
            <a:r>
              <a:rPr lang="sr-Latn-CS" dirty="0" smtClean="0">
                <a:solidFill>
                  <a:schemeClr val="tx1"/>
                </a:solidFill>
              </a:rPr>
              <a:t>неисправне воде за пиће, </a:t>
            </a:r>
            <a:r>
              <a:rPr lang="sr-Cyrl-RS" dirty="0" smtClean="0">
                <a:solidFill>
                  <a:schemeClr val="tx1"/>
                </a:solidFill>
              </a:rPr>
              <a:t>лоших </a:t>
            </a:r>
            <a:r>
              <a:rPr lang="sr-Latn-CS" dirty="0" smtClean="0">
                <a:solidFill>
                  <a:schemeClr val="tx1"/>
                </a:solidFill>
              </a:rPr>
              <a:t>санита</a:t>
            </a:r>
            <a:r>
              <a:rPr lang="sr-Cyrl-RS" dirty="0" smtClean="0">
                <a:solidFill>
                  <a:schemeClr val="tx1"/>
                </a:solidFill>
              </a:rPr>
              <a:t>рних система </a:t>
            </a:r>
            <a:r>
              <a:rPr lang="sr-Latn-CS" dirty="0" smtClean="0">
                <a:solidFill>
                  <a:schemeClr val="tx1"/>
                </a:solidFill>
              </a:rPr>
              <a:t>и хигијене руку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Хемијски загађивачи имају ефекат на здравље тек након дужег периода излагања (арсен, флуор, олово, нитрати, микропластика, фармацеутски производи)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Последице: лезије коже, рак, кардиоваскуларне болести, дијабетес, поремећај когнитивног развоја деце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1694" y="1786597"/>
            <a:ext cx="4698608" cy="45704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sr-Cyrl-CS" sz="2400" dirty="0" smtClean="0"/>
          </a:p>
          <a:p>
            <a:pPr>
              <a:spcAft>
                <a:spcPts val="600"/>
              </a:spcAft>
            </a:pPr>
            <a:r>
              <a:rPr lang="sr-Cyrl-C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Ф</a:t>
            </a:r>
            <a:r>
              <a:rPr lang="sr-Latn-C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актор</a:t>
            </a:r>
            <a:r>
              <a:rPr lang="sr-Cyrl-R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и  који угрожавају </a:t>
            </a:r>
          </a:p>
          <a:p>
            <a:pPr>
              <a:spcAft>
                <a:spcPts val="600"/>
              </a:spcAft>
            </a:pPr>
            <a:r>
              <a:rPr lang="sr-Cyrl-RS" sz="2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безбедност воде</a:t>
            </a:r>
          </a:p>
          <a:p>
            <a:pPr marL="180000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CS" sz="2400" dirty="0" smtClean="0"/>
              <a:t>климатске промене</a:t>
            </a:r>
            <a:endParaRPr lang="sr-Cyrl-RS" sz="2400" dirty="0" smtClean="0"/>
          </a:p>
          <a:p>
            <a:pPr marL="180000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CS" sz="2400" dirty="0" smtClean="0"/>
              <a:t> раст становништва</a:t>
            </a:r>
            <a:endParaRPr lang="sr-Cyrl-RS" sz="2400" dirty="0" smtClean="0"/>
          </a:p>
          <a:p>
            <a:pPr marL="180000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CS" sz="2400" dirty="0" smtClean="0"/>
              <a:t>брз</a:t>
            </a:r>
            <a:r>
              <a:rPr lang="sr-Cyrl-RS" sz="2400" dirty="0" smtClean="0"/>
              <a:t>а</a:t>
            </a:r>
            <a:r>
              <a:rPr lang="sr-Latn-CS" sz="2400" dirty="0" smtClean="0"/>
              <a:t> урбанизациј</a:t>
            </a:r>
            <a:r>
              <a:rPr lang="sr-Cyrl-RS" sz="2400" dirty="0" smtClean="0"/>
              <a:t>а</a:t>
            </a:r>
          </a:p>
          <a:p>
            <a:pPr marL="180000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Cyrl-RS" sz="2400" dirty="0" smtClean="0"/>
              <a:t>„прљаве“ технологије</a:t>
            </a:r>
          </a:p>
          <a:p>
            <a:pPr marL="180000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Cyrl-RS" sz="2400" dirty="0" smtClean="0"/>
              <a:t> </a:t>
            </a:r>
            <a:r>
              <a:rPr lang="sr-Latn-CS" sz="2400" dirty="0" smtClean="0"/>
              <a:t>антимикробна резистенција</a:t>
            </a:r>
            <a:endParaRPr lang="sr-Cyrl-RS" sz="2400" dirty="0" smtClean="0"/>
          </a:p>
          <a:p>
            <a:pPr marL="180000">
              <a:spcBef>
                <a:spcPts val="600"/>
              </a:spcBef>
              <a:spcAft>
                <a:spcPts val="600"/>
              </a:spcAft>
              <a:buBlip>
                <a:blip r:embed="rId2"/>
              </a:buBlip>
            </a:pPr>
            <a:r>
              <a:rPr lang="sr-Latn-CS" sz="2400" dirty="0" smtClean="0"/>
              <a:t> употреба антибиотика</a:t>
            </a:r>
            <a:r>
              <a:rPr lang="ru-RU" sz="2400" dirty="0" smtClean="0"/>
              <a:t> </a:t>
            </a:r>
          </a:p>
        </p:txBody>
      </p:sp>
      <p:sp>
        <p:nvSpPr>
          <p:cNvPr id="7" name="Curved Right Arrow 6"/>
          <p:cNvSpPr/>
          <p:nvPr/>
        </p:nvSpPr>
        <p:spPr>
          <a:xfrm rot="21435723">
            <a:off x="4712998" y="4374416"/>
            <a:ext cx="617497" cy="1205443"/>
          </a:xfrm>
          <a:prstGeom prst="curvedRightArrow">
            <a:avLst/>
          </a:prstGeom>
          <a:ln w="28575">
            <a:solidFill>
              <a:srgbClr val="FFC00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50354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0000"/>
    </mc:Choice>
    <mc:Fallback>
      <p:transition spd="slow" advClick="0" advTm="10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CS" dirty="0"/>
              <a:t>ВОДА – </a:t>
            </a:r>
            <a:r>
              <a:rPr lang="sr-Cyrl-CS" dirty="0" smtClean="0"/>
              <a:t>НЕЗАМЕНЉИВ </a:t>
            </a:r>
            <a:r>
              <a:rPr lang="sr-Cyrl-CS" dirty="0"/>
              <a:t>РЕСУРС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82614" y="1713084"/>
            <a:ext cx="10023232" cy="4800258"/>
          </a:xfrm>
        </p:spPr>
        <p:txBody>
          <a:bodyPr>
            <a:normAutofit fontScale="92500"/>
          </a:bodyPr>
          <a:lstStyle/>
          <a:p>
            <a:r>
              <a:rPr lang="sr-Latn-CS" dirty="0" smtClean="0">
                <a:solidFill>
                  <a:schemeClr val="tx1"/>
                </a:solidFill>
              </a:rPr>
              <a:t>Осигура</a:t>
            </a:r>
            <a:r>
              <a:rPr lang="sr-Cyrl-RS" dirty="0" smtClean="0">
                <a:solidFill>
                  <a:schemeClr val="tx1"/>
                </a:solidFill>
              </a:rPr>
              <a:t>ти</a:t>
            </a:r>
            <a:r>
              <a:rPr lang="sr-Latn-CS" dirty="0" smtClean="0">
                <a:solidFill>
                  <a:schemeClr val="tx1"/>
                </a:solidFill>
              </a:rPr>
              <a:t> доступност и одрживо управљање вод</a:t>
            </a:r>
            <a:r>
              <a:rPr lang="sr-Cyrl-RS" dirty="0" smtClean="0">
                <a:solidFill>
                  <a:schemeClr val="tx1"/>
                </a:solidFill>
              </a:rPr>
              <a:t>ом</a:t>
            </a:r>
            <a:r>
              <a:rPr lang="sr-Latn-CS" dirty="0" smtClean="0">
                <a:solidFill>
                  <a:schemeClr val="tx1"/>
                </a:solidFill>
              </a:rPr>
              <a:t> и </a:t>
            </a:r>
            <a:r>
              <a:rPr lang="sr-Cyrl-RS" dirty="0" smtClean="0">
                <a:solidFill>
                  <a:schemeClr val="tx1"/>
                </a:solidFill>
              </a:rPr>
              <a:t>санитацијом</a:t>
            </a:r>
            <a:r>
              <a:rPr lang="sr-Latn-CS" dirty="0" smtClean="0">
                <a:solidFill>
                  <a:schemeClr val="tx1"/>
                </a:solidFill>
              </a:rPr>
              <a:t> за све</a:t>
            </a:r>
            <a:r>
              <a:rPr lang="sr-Cyrl-RS" dirty="0" smtClean="0">
                <a:solidFill>
                  <a:schemeClr val="tx1"/>
                </a:solidFill>
              </a:rPr>
              <a:t> (ЦИЉ 6. ОДРЖИВОГ РАЗВОЈА УН)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од кључног значаја за преживљавање, прилагођавање климатским променама и задовољавање потреба растуће популације</a:t>
            </a:r>
            <a:endParaRPr lang="sr-Cyrl-RS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Спроводити контролу хигијенске и здравствене исправности воде за пиће у складу са прописима и међународним стандардима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Обезбедити канализацију и савремене санитарне системе за сва домаћинства, школе, здравствене установе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Заштити подземне воде од загађења и обезбедити њихово одрживо коришћење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 Променити понашање људи и корпорација едукативним стратегијама, фискалним мерама и применом казнених одредби релевантних закона</a:t>
            </a:r>
          </a:p>
          <a:p>
            <a:pPr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Curved Right Arrow 4"/>
          <p:cNvSpPr/>
          <p:nvPr/>
        </p:nvSpPr>
        <p:spPr>
          <a:xfrm rot="21435723">
            <a:off x="1003618" y="1861361"/>
            <a:ext cx="617497" cy="1017391"/>
          </a:xfrm>
          <a:prstGeom prst="curvedRightArrow">
            <a:avLst/>
          </a:prstGeom>
          <a:ln w="28575">
            <a:solidFill>
              <a:srgbClr val="FFC00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02166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2000"/>
    </mc:Choice>
    <mc:Fallback>
      <p:transition spd="slow" advClick="0" advTm="12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НОВА РЕАЛНОСТ У ИСХРАНИ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r-Cyrl-RS" dirty="0" smtClean="0">
                <a:solidFill>
                  <a:schemeClr val="tx1"/>
                </a:solidFill>
              </a:rPr>
              <a:t>Потхрањеност и гојазност могу постојати упоредо – у истој земљи, домаћинству или чак и особи</a:t>
            </a:r>
          </a:p>
          <a:p>
            <a:pPr lvl="0"/>
            <a:r>
              <a:rPr lang="sr-Cyrl-RS" dirty="0" smtClean="0">
                <a:solidFill>
                  <a:schemeClr val="tx1"/>
                </a:solidFill>
              </a:rPr>
              <a:t>Производ</a:t>
            </a:r>
            <a:r>
              <a:rPr lang="en-US" dirty="0" smtClean="0">
                <a:solidFill>
                  <a:schemeClr val="tx1"/>
                </a:solidFill>
              </a:rPr>
              <a:t>e</a:t>
            </a:r>
            <a:r>
              <a:rPr lang="sr-Cyrl-RS" dirty="0" smtClean="0">
                <a:solidFill>
                  <a:schemeClr val="tx1"/>
                </a:solidFill>
              </a:rPr>
              <a:t> се високо прерађена, нездрава храна и пић</a:t>
            </a:r>
            <a:r>
              <a:rPr lang="en-US" dirty="0" smtClean="0">
                <a:solidFill>
                  <a:schemeClr val="tx1"/>
                </a:solidFill>
              </a:rPr>
              <a:t>a</a:t>
            </a:r>
            <a:r>
              <a:rPr lang="sr-Cyrl-RS" dirty="0" smtClean="0">
                <a:solidFill>
                  <a:schemeClr val="tx1"/>
                </a:solidFill>
              </a:rPr>
              <a:t>, са пуно шећера, нездравих масноћа, соли</a:t>
            </a:r>
          </a:p>
          <a:p>
            <a:pPr lvl="0"/>
            <a:r>
              <a:rPr lang="sr-Cyrl-RS" dirty="0" smtClean="0">
                <a:solidFill>
                  <a:schemeClr val="tx1"/>
                </a:solidFill>
              </a:rPr>
              <a:t>Талас прекомерне ухрањености и гојазности повећава ризик за рак и срчана обољења</a:t>
            </a:r>
          </a:p>
          <a:p>
            <a:pPr lvl="0"/>
            <a:r>
              <a:rPr lang="sr-Cyrl-RS" dirty="0" smtClean="0">
                <a:solidFill>
                  <a:schemeClr val="tx1"/>
                </a:solidFill>
              </a:rPr>
              <a:t>Конзумирање нездраве хране је под великим утицајем рекламирања и лаке доступности</a:t>
            </a:r>
          </a:p>
          <a:p>
            <a:pPr lvl="0"/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8000"/>
    </mc:Choice>
    <mc:Fallback>
      <p:transition spd="slow" advClick="0" advTm="8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ЗДРАВА ХРАНА – ЗДРАВИЈИ СВЕТ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2953" y="1516135"/>
            <a:ext cx="9771185" cy="5032375"/>
          </a:xfrm>
        </p:spPr>
        <p:txBody>
          <a:bodyPr>
            <a:noAutofit/>
          </a:bodyPr>
          <a:lstStyle/>
          <a:p>
            <a:pPr lvl="0"/>
            <a:r>
              <a:rPr lang="sr-Cyrl-RS" sz="2400" dirty="0" smtClean="0">
                <a:solidFill>
                  <a:schemeClr val="tx1"/>
                </a:solidFill>
              </a:rPr>
              <a:t>Промене ка здравијој исхрани су могуће!</a:t>
            </a:r>
          </a:p>
          <a:p>
            <a:pPr lvl="0"/>
            <a:r>
              <a:rPr lang="sr-Cyrl-RS" sz="2400" dirty="0" smtClean="0">
                <a:solidFill>
                  <a:schemeClr val="tx1"/>
                </a:solidFill>
              </a:rPr>
              <a:t>Прехрамбена индустрија, владе земаља и појединци треба да раде заједно да би дошло до позитивних промена </a:t>
            </a:r>
          </a:p>
          <a:p>
            <a:pPr lvl="0"/>
            <a:r>
              <a:rPr lang="sr-Cyrl-RS" sz="2400" dirty="0" smtClean="0">
                <a:solidFill>
                  <a:schemeClr val="tx1"/>
                </a:solidFill>
              </a:rPr>
              <a:t>Правилна исхрана трудница и деце, укључујући дојење води ка здрављу у одраслом добу и будућим генерацијама</a:t>
            </a:r>
          </a:p>
          <a:p>
            <a:pPr lvl="0"/>
            <a:r>
              <a:rPr lang="en-US" sz="2400" dirty="0" smtClean="0">
                <a:solidFill>
                  <a:schemeClr val="tx1"/>
                </a:solidFill>
              </a:rPr>
              <a:t>Опорез</a:t>
            </a:r>
            <a:r>
              <a:rPr lang="sr-Cyrl-RS" sz="2400" dirty="0" smtClean="0">
                <a:solidFill>
                  <a:schemeClr val="tx1"/>
                </a:solidFill>
              </a:rPr>
              <a:t>ивати</a:t>
            </a:r>
            <a:r>
              <a:rPr lang="en-US" sz="2400" dirty="0" smtClean="0">
                <a:solidFill>
                  <a:schemeClr val="tx1"/>
                </a:solidFill>
              </a:rPr>
              <a:t> високо прерађену храну и пића са високим садржајем соли, шећера и нездравих масти</a:t>
            </a:r>
            <a:endParaRPr lang="sr-Cyrl-RS" sz="2400" dirty="0" smtClean="0">
              <a:solidFill>
                <a:schemeClr val="tx1"/>
              </a:solidFill>
            </a:endParaRPr>
          </a:p>
          <a:p>
            <a:pPr lvl="0"/>
            <a:r>
              <a:rPr lang="en-US" sz="2400" dirty="0" smtClean="0">
                <a:solidFill>
                  <a:schemeClr val="tx1"/>
                </a:solidFill>
              </a:rPr>
              <a:t>Спровести политике за смањење расипања хране</a:t>
            </a:r>
            <a:r>
              <a:rPr lang="sr-Cyrl-RS" sz="2400" dirty="0" smtClean="0">
                <a:solidFill>
                  <a:schemeClr val="tx1"/>
                </a:solidFill>
              </a:rPr>
              <a:t> </a:t>
            </a:r>
            <a:endParaRPr lang="en-US" sz="2400" dirty="0" smtClean="0">
              <a:solidFill>
                <a:schemeClr val="tx1"/>
              </a:solidFill>
            </a:endParaRPr>
          </a:p>
          <a:p>
            <a:pPr lvl="0"/>
            <a:r>
              <a:rPr lang="en-US" sz="2400" dirty="0" smtClean="0">
                <a:solidFill>
                  <a:schemeClr val="tx1"/>
                </a:solidFill>
              </a:rPr>
              <a:t>Преусмерити </a:t>
            </a:r>
            <a:r>
              <a:rPr lang="sr-Cyrl-RS" sz="2400" dirty="0" smtClean="0">
                <a:solidFill>
                  <a:schemeClr val="tx1"/>
                </a:solidFill>
              </a:rPr>
              <a:t>средства </a:t>
            </a:r>
            <a:r>
              <a:rPr lang="en-US" sz="2400" dirty="0" smtClean="0">
                <a:solidFill>
                  <a:schemeClr val="tx1"/>
                </a:solidFill>
              </a:rPr>
              <a:t>ка одрживој и здравој производњи хране</a:t>
            </a:r>
          </a:p>
          <a:p>
            <a:pPr lvl="0"/>
            <a:r>
              <a:rPr lang="en-US" sz="2400" dirty="0" smtClean="0">
                <a:solidFill>
                  <a:schemeClr val="tx1"/>
                </a:solidFill>
              </a:rPr>
              <a:t>Обезбедити избор здраве хране</a:t>
            </a:r>
            <a:r>
              <a:rPr lang="sr-Cyrl-RS" sz="2400" dirty="0" smtClean="0">
                <a:solidFill>
                  <a:schemeClr val="tx1"/>
                </a:solidFill>
              </a:rPr>
              <a:t>, </a:t>
            </a:r>
            <a:r>
              <a:rPr lang="en-US" sz="2400" dirty="0" smtClean="0">
                <a:solidFill>
                  <a:schemeClr val="tx1"/>
                </a:solidFill>
              </a:rPr>
              <a:t>одрживо узгојену локалну храну</a:t>
            </a:r>
            <a:r>
              <a:rPr lang="sr-Cyrl-RS" sz="2400" dirty="0" smtClean="0">
                <a:solidFill>
                  <a:schemeClr val="tx1"/>
                </a:solidFill>
              </a:rPr>
              <a:t> и учинити је доступном за све</a:t>
            </a:r>
            <a:endParaRPr lang="en-US" sz="2400" dirty="0" smtClean="0">
              <a:solidFill>
                <a:schemeClr val="tx1"/>
              </a:solidFill>
            </a:endParaRPr>
          </a:p>
          <a:p>
            <a:pPr marL="228600" lvl="1">
              <a:spcBef>
                <a:spcPts val="1000"/>
              </a:spcBef>
            </a:pPr>
            <a:r>
              <a:rPr lang="sr-Cyrl-RS" dirty="0" smtClean="0">
                <a:solidFill>
                  <a:schemeClr val="tx1"/>
                </a:solidFill>
              </a:rPr>
              <a:t> </a:t>
            </a:r>
            <a:r>
              <a:rPr lang="en-US" dirty="0" smtClean="0">
                <a:solidFill>
                  <a:schemeClr val="tx1"/>
                </a:solidFill>
              </a:rPr>
              <a:t>Регулис</a:t>
            </a:r>
            <a:r>
              <a:rPr lang="sr-Cyrl-RS" dirty="0" smtClean="0">
                <a:solidFill>
                  <a:schemeClr val="tx1"/>
                </a:solidFill>
              </a:rPr>
              <a:t>ати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sr-Cyrl-RS" dirty="0" smtClean="0">
                <a:solidFill>
                  <a:schemeClr val="tx1"/>
                </a:solidFill>
              </a:rPr>
              <a:t>рекламирање</a:t>
            </a:r>
            <a:r>
              <a:rPr lang="en-US" dirty="0" smtClean="0">
                <a:solidFill>
                  <a:schemeClr val="tx1"/>
                </a:solidFill>
              </a:rPr>
              <a:t> нездраве хране и </a:t>
            </a:r>
            <a:r>
              <a:rPr lang="en-US" dirty="0" err="1" smtClean="0">
                <a:solidFill>
                  <a:schemeClr val="tx1"/>
                </a:solidFill>
              </a:rPr>
              <a:t>пића</a:t>
            </a:r>
            <a:r>
              <a:rPr lang="en-US" dirty="0" smtClean="0">
                <a:solidFill>
                  <a:schemeClr val="tx1"/>
                </a:solidFill>
              </a:rPr>
              <a:t> у</a:t>
            </a:r>
            <a:r>
              <a:rPr lang="sr-Cyrl-RS" dirty="0" smtClean="0">
                <a:solidFill>
                  <a:schemeClr val="tx1"/>
                </a:solidFill>
              </a:rPr>
              <a:t> медијима и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sr-Cyrl-RS" dirty="0" smtClean="0">
                <a:solidFill>
                  <a:schemeClr val="tx1"/>
                </a:solidFill>
              </a:rPr>
              <a:t>на </a:t>
            </a:r>
            <a:r>
              <a:rPr lang="en-US" dirty="0" smtClean="0">
                <a:solidFill>
                  <a:schemeClr val="tx1"/>
                </a:solidFill>
              </a:rPr>
              <a:t>јавним </a:t>
            </a:r>
            <a:r>
              <a:rPr lang="sr-Cyrl-RS" dirty="0" smtClean="0">
                <a:solidFill>
                  <a:schemeClr val="tx1"/>
                </a:solidFill>
              </a:rPr>
              <a:t> местима</a:t>
            </a:r>
            <a:endParaRPr lang="en-US" dirty="0" smtClean="0">
              <a:solidFill>
                <a:schemeClr val="tx1"/>
              </a:solidFill>
            </a:endParaRPr>
          </a:p>
          <a:p>
            <a:pPr lvl="0">
              <a:buNone/>
            </a:pPr>
            <a:endParaRPr lang="en-US" sz="2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6000"/>
    </mc:Choice>
    <mc:Fallback>
      <p:transition spd="slow" advClick="0" advTm="1600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 smtClean="0"/>
              <a:t>ШТА МОЖЕ ДА УРАДИ СВАКО ОД НАС?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sr-Cyrl-RS" dirty="0" smtClean="0">
                <a:solidFill>
                  <a:schemeClr val="tx1"/>
                </a:solidFill>
              </a:rPr>
              <a:t>Придружите се еколошким </a:t>
            </a:r>
            <a:r>
              <a:rPr lang="en-US" dirty="0" smtClean="0">
                <a:solidFill>
                  <a:schemeClr val="tx1"/>
                </a:solidFill>
              </a:rPr>
              <a:t>акциј</a:t>
            </a:r>
            <a:r>
              <a:rPr lang="sr-Cyrl-RS" dirty="0" smtClean="0">
                <a:solidFill>
                  <a:schemeClr val="tx1"/>
                </a:solidFill>
              </a:rPr>
              <a:t>ама или п</a:t>
            </a:r>
            <a:r>
              <a:rPr lang="en-US" dirty="0" smtClean="0">
                <a:solidFill>
                  <a:schemeClr val="tx1"/>
                </a:solidFill>
              </a:rPr>
              <a:t>редузмите сами активности и инспиришите друге</a:t>
            </a:r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Ходајте или возите бицикл до посла најмање један дан у недељи</a:t>
            </a:r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Изаберите јавни превоз</a:t>
            </a:r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Одаберите добављача енергије који користи обновљиве изворе</a:t>
            </a:r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Не загревајте просторије преко 21,5</a:t>
            </a:r>
            <a:r>
              <a:rPr lang="en-US" dirty="0" smtClean="0">
                <a:solidFill>
                  <a:schemeClr val="tx1"/>
                </a:solidFill>
                <a:sym typeface="Symbol"/>
              </a:rPr>
              <a:t></a:t>
            </a:r>
            <a:r>
              <a:rPr lang="en-US" dirty="0" smtClean="0">
                <a:solidFill>
                  <a:schemeClr val="tx1"/>
                </a:solidFill>
              </a:rPr>
              <a:t>С</a:t>
            </a:r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Искључите светло када нисте у просторији</a:t>
            </a:r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Престаните са конзумирањем дувана</a:t>
            </a:r>
          </a:p>
          <a:p>
            <a:pPr lvl="0"/>
            <a:r>
              <a:rPr lang="en-US" dirty="0" smtClean="0">
                <a:solidFill>
                  <a:schemeClr val="tx1"/>
                </a:solidFill>
              </a:rPr>
              <a:t>Купујте мање пластике, користите кесе за намирнице које се могу рециклирати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14000"/>
    </mc:Choice>
    <mc:Fallback>
      <p:transition spd="slow" advClick="0" advTm="14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894</TotalTime>
  <Words>715</Words>
  <Application>Microsoft Office PowerPoint</Application>
  <PresentationFormat>Custom</PresentationFormat>
  <Paragraphs>70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 Светски дан здравља 2022: „НАША ПЛАНЕТА, НАШЕ ЗДРАВЉЕ - ОЧИСТИМО НАШ ВАЗДУХ, ВОДУ И ХРАНУ“ </vt:lpstr>
      <vt:lpstr>ЗАГАЂЕЊЕ ВАЗДУХА - ОПАСНОСТ ЗА ЈАВНО ЗДРАВЉЕ</vt:lpstr>
      <vt:lpstr>ЧИСТ ВАЗДУХ – ЗДРАВА БУДУЋНОСТ</vt:lpstr>
      <vt:lpstr>НЕБЕЗБЕДНА ВОДА, САНИТАЦИЈА И ХИГИЈЕНА</vt:lpstr>
      <vt:lpstr>ВОДА – НЕЗАМЕНЉИВ РЕСУРС</vt:lpstr>
      <vt:lpstr>НОВА РЕАЛНОСТ У ИСХРАНИ</vt:lpstr>
      <vt:lpstr>ЗДРАВА ХРАНА – ЗДРАВИЈИ СВЕТ</vt:lpstr>
      <vt:lpstr>ШТА МОЖЕ ДА УРАДИ СВАКО ОД НАС?</vt:lpstr>
      <vt:lpstr>ШТА МОЖЕ ДА УРАДИ СВАКО ОД НАС?</vt:lpstr>
      <vt:lpstr>PowerPoint Presentation</vt:lpstr>
    </vt:vector>
  </TitlesOfParts>
  <Company>HP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Zoran Miric</dc:creator>
  <cp:lastModifiedBy>Gordana Tamburkovski</cp:lastModifiedBy>
  <cp:revision>140</cp:revision>
  <dcterms:created xsi:type="dcterms:W3CDTF">2022-01-21T07:17:49Z</dcterms:created>
  <dcterms:modified xsi:type="dcterms:W3CDTF">2022-03-31T09:17:16Z</dcterms:modified>
</cp:coreProperties>
</file>