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2" r:id="rId4"/>
    <p:sldId id="261" r:id="rId5"/>
    <p:sldId id="263" r:id="rId6"/>
    <p:sldId id="264" r:id="rId7"/>
    <p:sldId id="260" r:id="rId8"/>
    <p:sldId id="270" r:id="rId9"/>
    <p:sldId id="271" r:id="rId10"/>
    <p:sldId id="273" r:id="rId11"/>
    <p:sldId id="272" r:id="rId12"/>
    <p:sldId id="274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CD5-4376-4A95-BD57-1269A144748F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4AD-B71B-4827-998B-7031FE0FC0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2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CD5-4376-4A95-BD57-1269A144748F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4AD-B71B-4827-998B-7031FE0FC0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2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CD5-4376-4A95-BD57-1269A144748F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4AD-B71B-4827-998B-7031FE0FC0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2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CD5-4376-4A95-BD57-1269A144748F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4AD-B71B-4827-998B-7031FE0FC0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2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CD5-4376-4A95-BD57-1269A144748F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4AD-B71B-4827-998B-7031FE0FC0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2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CD5-4376-4A95-BD57-1269A144748F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4AD-B71B-4827-998B-7031FE0FC0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2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CD5-4376-4A95-BD57-1269A144748F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4AD-B71B-4827-998B-7031FE0FC0D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2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CD5-4376-4A95-BD57-1269A144748F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4AD-B71B-4827-998B-7031FE0FC0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2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CD5-4376-4A95-BD57-1269A144748F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4AD-B71B-4827-998B-7031FE0FC0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2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CD5-4376-4A95-BD57-1269A144748F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4AD-B71B-4827-998B-7031FE0FC0D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2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CD5-4376-4A95-BD57-1269A144748F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4AD-B71B-4827-998B-7031FE0FC0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2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5EF8CD5-4376-4A95-BD57-1269A144748F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DBE44AD-B71B-4827-998B-7031FE0FC0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25000">
    <p:pull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who.int/news-room/spotlight/using-ai-to-quit-tobacc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64" y="3645024"/>
            <a:ext cx="8820472" cy="1524000"/>
          </a:xfrm>
        </p:spPr>
        <p:txBody>
          <a:bodyPr/>
          <a:lstStyle/>
          <a:p>
            <a:r>
              <a:rPr lang="sr-Cyrl-RS" sz="6600" dirty="0" smtClean="0"/>
              <a:t>Донеси одлуку – остави дуван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5102696"/>
            <a:ext cx="6858000" cy="990600"/>
          </a:xfrm>
        </p:spPr>
        <p:txBody>
          <a:bodyPr>
            <a:noAutofit/>
          </a:bodyPr>
          <a:lstStyle/>
          <a:p>
            <a:pPr algn="r"/>
            <a:r>
              <a:rPr lang="sr-Cyrl-R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Светски дан без дувана </a:t>
            </a:r>
          </a:p>
          <a:p>
            <a:pPr algn="r"/>
            <a:r>
              <a:rPr lang="sr-Cyrl-R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31. мај 2021.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94" y="0"/>
            <a:ext cx="3995936" cy="223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07991"/>
      </p:ext>
    </p:extLst>
  </p:cSld>
  <p:clrMapOvr>
    <a:masterClrMapping/>
  </p:clrMapOvr>
  <p:transition spd="slow" advClick="0" advTm="25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5720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Корисницима дувана је потребна </a:t>
            </a:r>
            <a:r>
              <a:rPr lang="ru-RU" dirty="0" smtClean="0"/>
              <a:t>помоћ!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М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ало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људи разуме</a:t>
            </a:r>
            <a:r>
              <a:rPr lang="ru-RU" sz="1800" dirty="0">
                <a:solidFill>
                  <a:srgbClr val="404040"/>
                </a:solidFill>
                <a:latin typeface="+mj-lt"/>
              </a:rPr>
              <a:t> све здравствене ризике </a:t>
            </a:r>
            <a:r>
              <a:rPr lang="ru-RU" sz="1800" dirty="0" smtClean="0">
                <a:solidFill>
                  <a:srgbClr val="404040"/>
                </a:solidFill>
                <a:latin typeface="+mj-lt"/>
              </a:rPr>
              <a:t>од употребе дувана</a:t>
            </a:r>
            <a:r>
              <a:rPr lang="ru-RU" sz="1800" dirty="0">
                <a:solidFill>
                  <a:srgbClr val="404040"/>
                </a:solidFill>
                <a:latin typeface="+mj-lt"/>
              </a:rPr>
              <a:t> </a:t>
            </a:r>
            <a:endParaRPr lang="ru-RU" sz="1800" dirty="0" smtClean="0">
              <a:solidFill>
                <a:srgbClr val="404040"/>
              </a:solidFill>
              <a:latin typeface="+mj-lt"/>
            </a:endParaRPr>
          </a:p>
          <a:p>
            <a:pPr marL="0" lvl="0" indent="0" algn="ctr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None/>
            </a:pPr>
            <a:r>
              <a:rPr lang="ru-RU" sz="1800" dirty="0" smtClean="0">
                <a:solidFill>
                  <a:srgbClr val="404040"/>
                </a:solidFill>
                <a:latin typeface="+mj-lt"/>
              </a:rPr>
              <a:t>Међутим... </a:t>
            </a:r>
            <a:r>
              <a:rPr lang="ru-RU" sz="1800" dirty="0">
                <a:solidFill>
                  <a:srgbClr val="404040"/>
                </a:solidFill>
                <a:latin typeface="+mj-lt"/>
              </a:rPr>
              <a:t>када пушачи постану свесни опасности од дувана, </a:t>
            </a:r>
            <a:r>
              <a:rPr lang="ru-RU" sz="1800" dirty="0" smtClean="0">
                <a:solidFill>
                  <a:srgbClr val="404040"/>
                </a:solidFill>
                <a:latin typeface="+mj-lt"/>
              </a:rPr>
              <a:t>          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већина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жели да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престане</a:t>
            </a:r>
          </a:p>
          <a:p>
            <a:pPr marL="0" lvl="0" indent="0" algn="ctr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Скоро 800 милиона људи </a:t>
            </a:r>
            <a:r>
              <a:rPr lang="ru-RU" sz="1800" dirty="0" smtClean="0">
                <a:latin typeface="+mj-lt"/>
              </a:rPr>
              <a:t>на свету жели да престане да пуши</a:t>
            </a:r>
          </a:p>
          <a:p>
            <a:pPr marL="0" lvl="0" indent="0" algn="ctr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None/>
            </a:pPr>
            <a:r>
              <a:rPr lang="ru-RU" sz="1800" dirty="0" smtClean="0">
                <a:latin typeface="+mj-lt"/>
              </a:rPr>
              <a:t>Али...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Само око 4%</a:t>
            </a:r>
            <a:r>
              <a:rPr lang="ru-RU" sz="1800" dirty="0" smtClean="0">
                <a:solidFill>
                  <a:srgbClr val="404040"/>
                </a:solidFill>
                <a:latin typeface="+mj-lt"/>
              </a:rPr>
              <a:t> корисника дувана успева да се реши ове навике без </a:t>
            </a:r>
            <a:r>
              <a:rPr lang="ru-RU" sz="1800" dirty="0">
                <a:solidFill>
                  <a:srgbClr val="404040"/>
                </a:solidFill>
                <a:latin typeface="+mj-lt"/>
              </a:rPr>
              <a:t>професионалне </a:t>
            </a:r>
            <a:r>
              <a:rPr lang="ru-RU" sz="1800" dirty="0" smtClean="0">
                <a:solidFill>
                  <a:srgbClr val="404040"/>
                </a:solidFill>
                <a:latin typeface="+mj-lt"/>
              </a:rPr>
              <a:t>помоћи</a:t>
            </a:r>
          </a:p>
          <a:p>
            <a:pPr marL="0" lv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None/>
            </a:pPr>
            <a:endParaRPr lang="ru-RU" sz="1800" dirty="0">
              <a:solidFill>
                <a:srgbClr val="404040"/>
              </a:solidFill>
              <a:latin typeface="+mj-lt"/>
            </a:endParaRPr>
          </a:p>
          <a:p>
            <a:pPr marL="0" lvl="0" indent="0" algn="ctr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None/>
            </a:pPr>
            <a:r>
              <a:rPr lang="ru-RU" sz="1800" dirty="0">
                <a:solidFill>
                  <a:schemeClr val="accent3"/>
                </a:solidFill>
                <a:latin typeface="+mj-lt"/>
              </a:rPr>
              <a:t>Професионална подршка и доказани лекови за одвикавање од пушења, могу више него удвостручити шансе корисника дувана да успешно престану са </a:t>
            </a:r>
            <a:r>
              <a:rPr lang="ru-RU" sz="1800" dirty="0" smtClean="0">
                <a:solidFill>
                  <a:schemeClr val="accent3"/>
                </a:solidFill>
                <a:latin typeface="+mj-lt"/>
              </a:rPr>
              <a:t>пушењем!!!</a:t>
            </a:r>
            <a:endParaRPr lang="en-US" sz="1800" dirty="0">
              <a:solidFill>
                <a:schemeClr val="accent3"/>
              </a:solidFill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293096"/>
            <a:ext cx="1948326" cy="2421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002762"/>
      </p:ext>
    </p:extLst>
  </p:cSld>
  <p:clrMapOvr>
    <a:masterClrMapping/>
  </p:clrMapOvr>
  <p:transition spd="slow" advClick="0" advTm="2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10400" cy="1600200"/>
          </a:xfrm>
        </p:spPr>
        <p:txBody>
          <a:bodyPr>
            <a:normAutofit/>
          </a:bodyPr>
          <a:lstStyle/>
          <a:p>
            <a:r>
              <a:rPr lang="ru-RU" sz="4000" dirty="0"/>
              <a:t>Препоруке </a:t>
            </a:r>
            <a:r>
              <a:rPr lang="ru-RU" sz="4000" dirty="0" smtClean="0"/>
              <a:t>СЗО током пандемије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85800"/>
            <a:ext cx="8352928" cy="3886200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 pitchFamily="34" charset="0"/>
              <a:buChar char="▪"/>
            </a:pPr>
            <a:r>
              <a:rPr lang="ru-RU" sz="2000" dirty="0" smtClean="0">
                <a:solidFill>
                  <a:srgbClr val="404040">
                    <a:lumMod val="75000"/>
                  </a:srgbClr>
                </a:solidFill>
                <a:latin typeface="+mj-lt"/>
              </a:rPr>
              <a:t>Одмах предузети </a:t>
            </a:r>
            <a:r>
              <a:rPr lang="ru-RU" sz="2000" dirty="0">
                <a:solidFill>
                  <a:srgbClr val="404040">
                    <a:lumMod val="75000"/>
                  </a:srgbClr>
                </a:solidFill>
                <a:latin typeface="+mj-lt"/>
              </a:rPr>
              <a:t>кораке за одвикавање применом доказаних </a:t>
            </a:r>
            <a:r>
              <a:rPr lang="ru-RU" sz="2000" dirty="0" smtClean="0">
                <a:solidFill>
                  <a:srgbClr val="404040">
                    <a:lumMod val="75000"/>
                  </a:srgbClr>
                </a:solidFill>
                <a:latin typeface="+mj-lt"/>
              </a:rPr>
              <a:t>метода:</a:t>
            </a:r>
          </a:p>
          <a:p>
            <a:pPr lvl="1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 pitchFamily="34" charset="0"/>
              <a:buChar char="▪"/>
            </a:pPr>
            <a:r>
              <a:rPr lang="ru-RU" sz="1800" dirty="0" smtClean="0">
                <a:solidFill>
                  <a:schemeClr val="accent3"/>
                </a:solidFill>
                <a:latin typeface="+mj-lt"/>
              </a:rPr>
              <a:t>бесплатне </a:t>
            </a:r>
            <a:r>
              <a:rPr lang="ru-RU" sz="1800" dirty="0">
                <a:solidFill>
                  <a:schemeClr val="accent3"/>
                </a:solidFill>
                <a:latin typeface="+mj-lt"/>
              </a:rPr>
              <a:t>линије за </a:t>
            </a:r>
            <a:r>
              <a:rPr lang="ru-RU" sz="1800" dirty="0" smtClean="0">
                <a:solidFill>
                  <a:schemeClr val="accent3"/>
                </a:solidFill>
                <a:latin typeface="+mj-lt"/>
              </a:rPr>
              <a:t>одвикавање</a:t>
            </a:r>
          </a:p>
          <a:p>
            <a:pPr lvl="1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 pitchFamily="34" charset="0"/>
              <a:buChar char="▪"/>
            </a:pPr>
            <a:r>
              <a:rPr lang="ru-RU" sz="1800" dirty="0" smtClean="0">
                <a:solidFill>
                  <a:schemeClr val="accent3"/>
                </a:solidFill>
                <a:latin typeface="+mj-lt"/>
              </a:rPr>
              <a:t>мобилни </a:t>
            </a:r>
            <a:r>
              <a:rPr lang="ru-RU" sz="1800" dirty="0">
                <a:solidFill>
                  <a:schemeClr val="accent3"/>
                </a:solidFill>
                <a:latin typeface="+mj-lt"/>
              </a:rPr>
              <a:t>програми за размену текстуалних </a:t>
            </a:r>
            <a:r>
              <a:rPr lang="ru-RU" sz="1800" dirty="0" smtClean="0">
                <a:solidFill>
                  <a:schemeClr val="accent3"/>
                </a:solidFill>
                <a:latin typeface="+mj-lt"/>
              </a:rPr>
              <a:t>порука</a:t>
            </a:r>
          </a:p>
          <a:p>
            <a:pPr lvl="1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 pitchFamily="34" charset="0"/>
              <a:buChar char="▪"/>
            </a:pPr>
            <a:r>
              <a:rPr lang="ru-RU" sz="1800" dirty="0" smtClean="0">
                <a:solidFill>
                  <a:schemeClr val="accent3"/>
                </a:solidFill>
                <a:latin typeface="+mj-lt"/>
              </a:rPr>
              <a:t>терапије </a:t>
            </a:r>
            <a:r>
              <a:rPr lang="ru-RU" sz="1800" dirty="0">
                <a:solidFill>
                  <a:schemeClr val="accent3"/>
                </a:solidFill>
                <a:latin typeface="+mj-lt"/>
              </a:rPr>
              <a:t>замене </a:t>
            </a:r>
            <a:r>
              <a:rPr lang="ru-RU" sz="1800" dirty="0" smtClean="0">
                <a:solidFill>
                  <a:schemeClr val="accent3"/>
                </a:solidFill>
                <a:latin typeface="+mj-lt"/>
              </a:rPr>
              <a:t>никотина</a:t>
            </a:r>
            <a:endParaRPr lang="sr-Latn-RS" sz="1800" dirty="0" smtClean="0">
              <a:solidFill>
                <a:schemeClr val="accent3"/>
              </a:solidFill>
              <a:latin typeface="+mj-lt"/>
            </a:endParaRPr>
          </a:p>
          <a:p>
            <a:pPr lvl="1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 pitchFamily="34" charset="0"/>
              <a:buChar char="▪"/>
            </a:pPr>
            <a:endParaRPr lang="ru-RU" sz="2000" dirty="0" smtClean="0">
              <a:solidFill>
                <a:srgbClr val="404040">
                  <a:lumMod val="75000"/>
                </a:srgbClr>
              </a:solidFill>
              <a:latin typeface="+mj-lt"/>
            </a:endParaRPr>
          </a:p>
          <a:p>
            <a:pPr marL="0" lv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НЕ КОРИСТИТИ НАУЧНО НЕДОКАЗАНЕ ИНТЕРВЕНЦИЈЕ</a:t>
            </a:r>
          </a:p>
          <a:p>
            <a:pPr marL="0" lv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None/>
            </a:pPr>
            <a:r>
              <a:rPr lang="ru-RU" sz="2000" dirty="0" smtClean="0">
                <a:solidFill>
                  <a:srgbClr val="404040">
                    <a:lumMod val="75000"/>
                  </a:srgbClr>
                </a:solidFill>
                <a:latin typeface="+mj-lt"/>
              </a:rPr>
              <a:t>оне могу имати негативан утицај на здравље!!!</a:t>
            </a:r>
            <a:endParaRPr lang="en-US" sz="2000" dirty="0">
              <a:latin typeface="+mj-lt"/>
            </a:endParaRPr>
          </a:p>
        </p:txBody>
      </p:sp>
      <p:sp>
        <p:nvSpPr>
          <p:cNvPr id="4" name="AutoShape 7" descr="Investment warnings signs | F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Investment warnings signs | F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22" y="4077072"/>
            <a:ext cx="2314203" cy="1205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40768"/>
            <a:ext cx="1564875" cy="174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712074"/>
      </p:ext>
    </p:extLst>
  </p:cSld>
  <p:clrMapOvr>
    <a:masterClrMapping/>
  </p:clrMapOvr>
  <p:transition spd="slow" advClick="0" advTm="2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73" y="4572000"/>
            <a:ext cx="8483015" cy="1600200"/>
          </a:xfrm>
        </p:spPr>
        <p:txBody>
          <a:bodyPr>
            <a:normAutofit/>
          </a:bodyPr>
          <a:lstStyle/>
          <a:p>
            <a:r>
              <a:rPr lang="sr-Cyrl-RS" sz="4400" dirty="0" smtClean="0"/>
              <a:t>Виртуелна подршка одвикавању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57808"/>
            <a:ext cx="7543800" cy="4255368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 pitchFamily="34" charset="0"/>
              <a:buChar char="▪"/>
            </a:pPr>
            <a:r>
              <a:rPr lang="ru-RU" sz="2800" dirty="0" smtClean="0">
                <a:solidFill>
                  <a:srgbClr val="404040"/>
                </a:solidFill>
                <a:latin typeface="+mj-lt"/>
              </a:rPr>
              <a:t>Упознајте Флоренс</a:t>
            </a:r>
            <a:endParaRPr lang="ru-RU" sz="2800" dirty="0">
              <a:solidFill>
                <a:srgbClr val="404040"/>
              </a:solidFill>
              <a:latin typeface="+mj-lt"/>
              <a:sym typeface="Wingdings" pitchFamily="2" charset="2"/>
            </a:endParaRPr>
          </a:p>
          <a:p>
            <a:pPr marL="0" lvl="0" indent="0">
              <a:buClrTx/>
              <a:buNone/>
            </a:pPr>
            <a:r>
              <a:rPr lang="sr-Latn-RS" sz="2000" dirty="0">
                <a:solidFill>
                  <a:schemeClr val="accent1"/>
                </a:solidFill>
                <a:latin typeface="+mj-lt"/>
                <a:hlinkClick r:id="rId2"/>
              </a:rPr>
              <a:t>https://www.who.int/news-room/spotlight/using-ai-to-quit-tobacco</a:t>
            </a:r>
            <a:endParaRPr lang="sr-Latn-RS" sz="2000" dirty="0">
              <a:solidFill>
                <a:schemeClr val="accent1"/>
              </a:solidFill>
              <a:latin typeface="+mj-lt"/>
            </a:endParaRPr>
          </a:p>
          <a:p>
            <a:pPr marL="0" lvl="0" indent="0">
              <a:buClrTx/>
              <a:buNone/>
            </a:pPr>
            <a:endParaRPr lang="sr-Latn-RS" sz="2000" dirty="0">
              <a:solidFill>
                <a:prstClr val="black"/>
              </a:solidFill>
              <a:latin typeface="+mj-lt"/>
            </a:endParaRPr>
          </a:p>
          <a:p>
            <a:pPr marL="320040" lvl="1" indent="0">
              <a:lnSpc>
                <a:spcPct val="90000"/>
              </a:lnSpc>
              <a:spcBef>
                <a:spcPts val="1000"/>
              </a:spcBef>
              <a:buClr>
                <a:srgbClr val="404040"/>
              </a:buClr>
              <a:buSzPct val="100000"/>
              <a:buNone/>
            </a:pPr>
            <a:endParaRPr lang="sr-Cyrl-RS" sz="3200" dirty="0" smtClean="0">
              <a:solidFill>
                <a:schemeClr val="accent3"/>
              </a:solidFill>
              <a:latin typeface="+mj-lt"/>
            </a:endParaRPr>
          </a:p>
          <a:p>
            <a:pPr marL="320040" lvl="1" indent="0">
              <a:lnSpc>
                <a:spcPct val="90000"/>
              </a:lnSpc>
              <a:spcBef>
                <a:spcPts val="1000"/>
              </a:spcBef>
              <a:buClr>
                <a:srgbClr val="404040"/>
              </a:buClr>
              <a:buSzPct val="100000"/>
              <a:buNone/>
            </a:pPr>
            <a:r>
              <a:rPr lang="en-US" sz="3200" dirty="0" smtClean="0">
                <a:solidFill>
                  <a:schemeClr val="accent3"/>
                </a:solidFill>
                <a:latin typeface="+mj-lt"/>
              </a:rPr>
              <a:t>STAR </a:t>
            </a:r>
            <a:r>
              <a:rPr lang="sr-Cyrl-RS" sz="3200" dirty="0">
                <a:solidFill>
                  <a:schemeClr val="accent3"/>
                </a:solidFill>
                <a:latin typeface="+mj-lt"/>
              </a:rPr>
              <a:t>програм</a:t>
            </a:r>
            <a:endParaRPr lang="en-US" sz="3200" dirty="0">
              <a:solidFill>
                <a:schemeClr val="accent3"/>
              </a:solidFill>
              <a:latin typeface="+mj-lt"/>
            </a:endParaRPr>
          </a:p>
          <a:p>
            <a:pPr marL="594360" lvl="2" indent="0">
              <a:lnSpc>
                <a:spcPct val="90000"/>
              </a:lnSpc>
              <a:spcBef>
                <a:spcPts val="800"/>
              </a:spcBef>
              <a:buClr>
                <a:srgbClr val="404040"/>
              </a:buClr>
              <a:buSzPct val="100000"/>
              <a:buNone/>
            </a:pPr>
            <a:r>
              <a:rPr lang="en-US" sz="2200" dirty="0">
                <a:solidFill>
                  <a:schemeClr val="accent3"/>
                </a:solidFill>
                <a:latin typeface="+mj-lt"/>
              </a:rPr>
              <a:t>S</a:t>
            </a:r>
            <a:r>
              <a:rPr lang="en-US" sz="2200" dirty="0">
                <a:solidFill>
                  <a:srgbClr val="404040"/>
                </a:solidFill>
                <a:latin typeface="+mj-lt"/>
              </a:rPr>
              <a:t> – Set a quit date</a:t>
            </a:r>
          </a:p>
          <a:p>
            <a:pPr marL="594360" lvl="2" indent="0">
              <a:lnSpc>
                <a:spcPct val="90000"/>
              </a:lnSpc>
              <a:spcBef>
                <a:spcPts val="800"/>
              </a:spcBef>
              <a:buClr>
                <a:srgbClr val="404040"/>
              </a:buClr>
              <a:buSzPct val="100000"/>
              <a:buNone/>
            </a:pPr>
            <a:r>
              <a:rPr lang="en-US" sz="2200" dirty="0">
                <a:solidFill>
                  <a:schemeClr val="accent3"/>
                </a:solidFill>
                <a:latin typeface="+mj-lt"/>
              </a:rPr>
              <a:t>T</a:t>
            </a:r>
            <a:r>
              <a:rPr lang="en-US" sz="2200" dirty="0">
                <a:solidFill>
                  <a:srgbClr val="404040"/>
                </a:solidFill>
                <a:latin typeface="+mj-lt"/>
              </a:rPr>
              <a:t> – Tell your friends, family...</a:t>
            </a:r>
          </a:p>
          <a:p>
            <a:pPr marL="594360" lvl="2" indent="0">
              <a:lnSpc>
                <a:spcPct val="90000"/>
              </a:lnSpc>
              <a:spcBef>
                <a:spcPts val="800"/>
              </a:spcBef>
              <a:buClr>
                <a:srgbClr val="404040"/>
              </a:buClr>
              <a:buSzPct val="100000"/>
              <a:buNone/>
            </a:pPr>
            <a:r>
              <a:rPr lang="en-US" sz="2200" dirty="0">
                <a:solidFill>
                  <a:schemeClr val="accent3"/>
                </a:solidFill>
                <a:latin typeface="+mj-lt"/>
              </a:rPr>
              <a:t>A</a:t>
            </a:r>
            <a:r>
              <a:rPr lang="en-US" sz="2200" dirty="0">
                <a:solidFill>
                  <a:srgbClr val="404040"/>
                </a:solidFill>
                <a:latin typeface="+mj-lt"/>
              </a:rPr>
              <a:t> – Anticipate challenges</a:t>
            </a:r>
          </a:p>
          <a:p>
            <a:pPr marL="594360" lvl="2" indent="0">
              <a:lnSpc>
                <a:spcPct val="90000"/>
              </a:lnSpc>
              <a:spcBef>
                <a:spcPts val="800"/>
              </a:spcBef>
              <a:buClr>
                <a:srgbClr val="404040"/>
              </a:buClr>
              <a:buSzPct val="100000"/>
              <a:buNone/>
            </a:pPr>
            <a:r>
              <a:rPr lang="en-US" sz="2200" dirty="0">
                <a:solidFill>
                  <a:schemeClr val="accent3"/>
                </a:solidFill>
                <a:latin typeface="+mj-lt"/>
              </a:rPr>
              <a:t>R</a:t>
            </a:r>
            <a:r>
              <a:rPr lang="en-US" sz="2200" dirty="0">
                <a:solidFill>
                  <a:srgbClr val="404040"/>
                </a:solidFill>
                <a:latin typeface="+mj-lt"/>
              </a:rPr>
              <a:t> – Remove tobacco products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t="8276" r="11983" b="14434"/>
          <a:stretch/>
        </p:blipFill>
        <p:spPr bwMode="auto">
          <a:xfrm>
            <a:off x="5377543" y="2198914"/>
            <a:ext cx="3429000" cy="263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95956"/>
      </p:ext>
    </p:extLst>
  </p:cSld>
  <p:clrMapOvr>
    <a:masterClrMapping/>
  </p:clrMapOvr>
  <p:transition spd="slow" advClick="0" advTm="2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842448" cy="1600200"/>
          </a:xfrm>
        </p:spPr>
        <p:txBody>
          <a:bodyPr>
            <a:normAutofit fontScale="90000"/>
          </a:bodyPr>
          <a:lstStyle/>
          <a:p>
            <a:r>
              <a:rPr lang="sr-Latn-RS" dirty="0"/>
              <a:t>C</a:t>
            </a:r>
            <a:r>
              <a:rPr lang="sr-Cyrl-RS" dirty="0" smtClean="0"/>
              <a:t>ваки дан</a:t>
            </a:r>
            <a:r>
              <a:rPr lang="sr-Latn-RS" dirty="0" smtClean="0"/>
              <a:t> </a:t>
            </a:r>
            <a:r>
              <a:rPr lang="sr-Cyrl-RS" dirty="0" smtClean="0"/>
              <a:t>је добар дан да ОСТАВИТЕ ДУВАН!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525800" cy="3410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141126"/>
      </p:ext>
    </p:extLst>
  </p:cSld>
  <p:clrMapOvr>
    <a:masterClrMapping/>
  </p:clrMapOvr>
  <p:transition spd="slow" advClick="0" advTm="25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Дувански дим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96752"/>
            <a:ext cx="3095799" cy="3095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3528" y="1268760"/>
            <a:ext cx="54726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+mj-lt"/>
              </a:rPr>
              <a:t>В</a:t>
            </a:r>
            <a:r>
              <a:rPr lang="ru-RU" sz="2800" dirty="0" smtClean="0">
                <a:latin typeface="+mj-lt"/>
              </a:rPr>
              <a:t>ише од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7000</a:t>
            </a:r>
            <a:r>
              <a:rPr lang="ru-RU" sz="2800" dirty="0" smtClean="0">
                <a:latin typeface="+mj-lt"/>
              </a:rPr>
              <a:t> хемијских супстанци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+mj-lt"/>
              </a:rPr>
              <a:t>Преко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250</a:t>
            </a:r>
            <a:r>
              <a:rPr lang="ru-RU" sz="2800" dirty="0" smtClean="0">
                <a:latin typeface="+mj-lt"/>
              </a:rPr>
              <a:t> једињења опасних по здравље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+mj-lt"/>
              </a:rPr>
              <a:t>Око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70</a:t>
            </a:r>
            <a:r>
              <a:rPr lang="ru-RU" sz="2800" dirty="0" smtClean="0">
                <a:latin typeface="+mj-lt"/>
              </a:rPr>
              <a:t> канцерогених материја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867732"/>
      </p:ext>
    </p:extLst>
  </p:cSld>
  <p:clrMapOvr>
    <a:masterClrMapping/>
  </p:clrMapOvr>
  <p:transition spd="slow" advClick="0" advTm="2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Планета (се) пуши...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24744"/>
            <a:ext cx="338437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67544" y="980728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400" dirty="0" smtClean="0">
                <a:latin typeface="+mj-lt"/>
                <a:ea typeface="Times New Roman"/>
              </a:rPr>
              <a:t>Око </a:t>
            </a:r>
            <a:r>
              <a:rPr lang="sr-Cyrl-R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1,3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милијарде </a:t>
            </a:r>
            <a:r>
              <a:rPr lang="sr-Cyrl-RS" sz="2400" dirty="0" smtClean="0">
                <a:latin typeface="+mj-lt"/>
                <a:ea typeface="Times New Roman"/>
              </a:rPr>
              <a:t>људи на свету пуши</a:t>
            </a:r>
          </a:p>
          <a:p>
            <a:r>
              <a:rPr lang="sr-Cyrl-RS" sz="2400" dirty="0" smtClean="0">
                <a:latin typeface="+mj-lt"/>
                <a:ea typeface="Times New Roman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Скоро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80% </a:t>
            </a:r>
            <a:r>
              <a:rPr lang="sr-Cyrl-RS" sz="2400" dirty="0" smtClean="0">
                <a:latin typeface="+mj-lt"/>
                <a:ea typeface="Times New Roman"/>
              </a:rPr>
              <a:t>пушача живи у </a:t>
            </a:r>
            <a:r>
              <a:rPr lang="sr-Cyrl-RS" sz="2400" dirty="0">
                <a:latin typeface="+mj-lt"/>
                <a:ea typeface="Times New Roman"/>
              </a:rPr>
              <a:t>земљама са ниским и средњим </a:t>
            </a:r>
            <a:r>
              <a:rPr lang="sr-Cyrl-RS" sz="2400" dirty="0" smtClean="0">
                <a:latin typeface="+mj-lt"/>
                <a:ea typeface="Times New Roman"/>
              </a:rPr>
              <a:t>приходима</a:t>
            </a:r>
            <a:endParaRPr lang="sr-Cyrl-RS" sz="2400" dirty="0">
              <a:latin typeface="+mj-lt"/>
              <a:ea typeface="Times New Roman"/>
            </a:endParaRPr>
          </a:p>
          <a:p>
            <a:endParaRPr lang="sr-Cyrl-RS" sz="2400" dirty="0" smtClean="0">
              <a:latin typeface="+mj-lt"/>
              <a:ea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Cyrl-RS" sz="2400" dirty="0" smtClean="0">
                <a:latin typeface="+mj-lt"/>
                <a:ea typeface="Times New Roman"/>
              </a:rPr>
              <a:t>Пушење </a:t>
            </a:r>
            <a:r>
              <a:rPr lang="sr-Cyrl-RS" sz="2400" dirty="0">
                <a:latin typeface="+mj-lt"/>
                <a:ea typeface="Times New Roman"/>
              </a:rPr>
              <a:t>и </a:t>
            </a:r>
            <a:r>
              <a:rPr lang="sr-Cyrl-RS" sz="2400" dirty="0" smtClean="0">
                <a:latin typeface="+mj-lt"/>
                <a:ea typeface="Times New Roman"/>
              </a:rPr>
              <a:t>изложеност </a:t>
            </a:r>
            <a:r>
              <a:rPr lang="sr-Cyrl-RS" sz="2400" dirty="0">
                <a:latin typeface="+mj-lt"/>
                <a:ea typeface="Times New Roman"/>
              </a:rPr>
              <a:t>дуванском диму превремено </a:t>
            </a:r>
            <a:r>
              <a:rPr lang="sr-Cyrl-RS" sz="2400" dirty="0" smtClean="0">
                <a:latin typeface="+mj-lt"/>
                <a:ea typeface="Times New Roman"/>
              </a:rPr>
              <a:t>убије </a:t>
            </a:r>
            <a:r>
              <a:rPr lang="sr-Cyrl-R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8 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милиона </a:t>
            </a:r>
            <a:r>
              <a:rPr lang="sr-Cyrl-R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људи </a:t>
            </a:r>
            <a:r>
              <a:rPr lang="sr-Cyrl-RS" sz="2400" dirty="0" smtClean="0">
                <a:latin typeface="+mj-lt"/>
                <a:ea typeface="Times New Roman"/>
              </a:rPr>
              <a:t>годишње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5587480"/>
      </p:ext>
    </p:extLst>
  </p:cSld>
  <p:clrMapOvr>
    <a:masterClrMapping/>
  </p:clrMapOvr>
  <p:transition spd="slow" advClick="0" advTm="2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572000"/>
            <a:ext cx="8208912" cy="1600200"/>
          </a:xfrm>
        </p:spPr>
        <p:txBody>
          <a:bodyPr>
            <a:normAutofit/>
          </a:bodyPr>
          <a:lstStyle/>
          <a:p>
            <a:r>
              <a:rPr lang="sr-Cyrl-RS" dirty="0" smtClean="0"/>
              <a:t>Србија - дуванско ропство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1124744"/>
            <a:ext cx="338437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3528" y="1624732"/>
            <a:ext cx="4716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CS" sz="2400" dirty="0" smtClean="0">
                <a:latin typeface="+mj-lt"/>
              </a:rPr>
              <a:t>Најмање </a:t>
            </a:r>
            <a:r>
              <a:rPr lang="sr-Cyrl-C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15.000 људи </a:t>
            </a:r>
            <a:r>
              <a:rPr lang="sr-Cyrl-CS" sz="2400" dirty="0" smtClean="0">
                <a:latin typeface="+mj-lt"/>
              </a:rPr>
              <a:t>превремено умре због пушења сваке године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CS" sz="24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Cyrl-CS" sz="2400" dirty="0" smtClean="0">
                <a:latin typeface="+mj-lt"/>
              </a:rPr>
              <a:t>2020. године - </a:t>
            </a:r>
            <a:r>
              <a:rPr lang="sr-Cyrl-C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пушило 36% </a:t>
            </a:r>
            <a:r>
              <a:rPr lang="sr-Cyrl-CS" sz="2400" dirty="0" smtClean="0">
                <a:latin typeface="+mj-lt"/>
              </a:rPr>
              <a:t>пунолетних становника Србије</a:t>
            </a:r>
            <a:r>
              <a:rPr lang="sr-Latn-RS" sz="2400" dirty="0" smtClean="0">
                <a:latin typeface="+mj-lt"/>
              </a:rPr>
              <a:t>*</a:t>
            </a:r>
            <a:r>
              <a:rPr lang="sr-Cyrl-CS" sz="2400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6361583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400" dirty="0" smtClean="0"/>
              <a:t>*</a:t>
            </a:r>
            <a:r>
              <a:rPr lang="ru-RU" sz="1400" dirty="0" smtClean="0"/>
              <a:t>Резултати истраживања Канцеларије за превенцију пушења из 2020. године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5479063"/>
      </p:ext>
    </p:extLst>
  </p:cSld>
  <p:clrMapOvr>
    <a:masterClrMapping/>
  </p:clrMapOvr>
  <p:transition spd="slow" advClick="0" advTm="2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/>
              <a:t>Пушење и </a:t>
            </a:r>
            <a:r>
              <a:rPr lang="en-US" dirty="0"/>
              <a:t>COVID-19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4" y="980728"/>
            <a:ext cx="3805808" cy="1585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355976" y="764704"/>
            <a:ext cx="47160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pitchFamily="34" charset="0"/>
              <a:buChar char="•"/>
            </a:pPr>
            <a:r>
              <a:rPr lang="sr-Cyrl-RS" sz="2400" dirty="0" smtClean="0">
                <a:latin typeface="+mj-lt"/>
                <a:ea typeface="Calibri"/>
              </a:rPr>
              <a:t>Пушење </a:t>
            </a:r>
            <a:r>
              <a:rPr lang="sr-Cyrl-RS" sz="2400" dirty="0">
                <a:latin typeface="+mj-lt"/>
                <a:ea typeface="Calibri"/>
              </a:rPr>
              <a:t>и употреба дувана </a:t>
            </a:r>
            <a:r>
              <a:rPr lang="sr-Latn-RS" sz="2400" dirty="0" smtClean="0">
                <a:latin typeface="+mj-lt"/>
                <a:ea typeface="Calibri"/>
              </a:rPr>
              <a:t>- </a:t>
            </a:r>
            <a:r>
              <a:rPr lang="sr-Cyrl-R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/>
              </a:rPr>
              <a:t>негатив</a:t>
            </a: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/>
              </a:rPr>
              <a:t>a</a:t>
            </a:r>
            <a:r>
              <a:rPr lang="sr-Cyrl-R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/>
              </a:rPr>
              <a:t>н утицај на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/>
              </a:rPr>
              <a:t>имуни </a:t>
            </a:r>
            <a:r>
              <a:rPr lang="sr-Cyrl-R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/>
              </a:rPr>
              <a:t>систем</a:t>
            </a:r>
          </a:p>
          <a:p>
            <a:pPr marL="285750" indent="-285750">
              <a:lnSpc>
                <a:spcPct val="115000"/>
              </a:lnSpc>
              <a:buFont typeface="Arial" pitchFamily="34" charset="0"/>
              <a:buChar char="•"/>
            </a:pPr>
            <a:r>
              <a:rPr lang="sr-Cyrl-RS" sz="2400" dirty="0" smtClean="0">
                <a:latin typeface="+mj-lt"/>
                <a:ea typeface="Calibri"/>
              </a:rPr>
              <a:t>Пушачи - </a:t>
            </a:r>
            <a:r>
              <a:rPr lang="sr-Cyrl-RS" sz="2400" dirty="0">
                <a:latin typeface="+mj-lt"/>
                <a:ea typeface="Calibri"/>
              </a:rPr>
              <a:t>посебно </a:t>
            </a:r>
            <a:r>
              <a:rPr lang="sr-Cyrl-RS" sz="2400" dirty="0" smtClean="0">
                <a:latin typeface="+mj-lt"/>
                <a:ea typeface="Calibri"/>
              </a:rPr>
              <a:t>осетљива група за COVID-19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266" y="3068960"/>
            <a:ext cx="6912768" cy="1472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buFont typeface="Arial" pitchFamily="34" charset="0"/>
              <a:buChar char="•"/>
            </a:pPr>
            <a:endParaRPr lang="sr-Cyrl-RS" dirty="0" smtClean="0">
              <a:solidFill>
                <a:prstClr val="black"/>
              </a:solidFill>
              <a:latin typeface="Impact"/>
              <a:ea typeface="Calibri"/>
            </a:endParaRPr>
          </a:p>
          <a:p>
            <a:pPr lvl="0" algn="just">
              <a:lnSpc>
                <a:spcPct val="115000"/>
              </a:lnSpc>
            </a:pPr>
            <a:r>
              <a:rPr lang="sr-Cyrl-RS" sz="2000" dirty="0" smtClean="0">
                <a:solidFill>
                  <a:prstClr val="black"/>
                </a:solidFill>
                <a:latin typeface="Impact"/>
                <a:ea typeface="Calibri"/>
              </a:rPr>
              <a:t>Током пушења чешће се крше епидемиолошке препоруке:</a:t>
            </a:r>
          </a:p>
          <a:p>
            <a:pPr marL="742950" lvl="1" indent="-285750">
              <a:lnSpc>
                <a:spcPct val="115000"/>
              </a:lnSpc>
              <a:buFont typeface="Arial" pitchFamily="34" charset="0"/>
              <a:buChar char="•"/>
            </a:pPr>
            <a:r>
              <a:rPr lang="sr-Cyrl-RS" sz="2000" dirty="0" smtClean="0">
                <a:solidFill>
                  <a:srgbClr val="003366"/>
                </a:solidFill>
                <a:latin typeface="Impact"/>
                <a:ea typeface="Calibri"/>
              </a:rPr>
              <a:t>Додирује се лице  рукама</a:t>
            </a:r>
          </a:p>
          <a:p>
            <a:pPr marL="742950" lvl="1" indent="-285750">
              <a:lnSpc>
                <a:spcPct val="115000"/>
              </a:lnSpc>
              <a:buFont typeface="Arial" pitchFamily="34" charset="0"/>
              <a:buChar char="•"/>
            </a:pPr>
            <a:r>
              <a:rPr lang="sr-Cyrl-RS" sz="2000" dirty="0" smtClean="0">
                <a:solidFill>
                  <a:srgbClr val="003366"/>
                </a:solidFill>
                <a:latin typeface="Impact"/>
                <a:ea typeface="Calibri"/>
              </a:rPr>
              <a:t>Додирује се заштитна маска</a:t>
            </a:r>
            <a:endParaRPr lang="en-US" sz="2000" dirty="0">
              <a:solidFill>
                <a:srgbClr val="003366"/>
              </a:solidFill>
              <a:latin typeface="Impac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3979332"/>
      </p:ext>
    </p:extLst>
  </p:cSld>
  <p:clrMapOvr>
    <a:masterClrMapping/>
  </p:clrMapOvr>
  <p:transition spd="slow" advClick="0" advTm="2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70" y="188640"/>
            <a:ext cx="6781800" cy="16002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3"/>
                </a:solidFill>
              </a:rPr>
              <a:t>У Србији, COVID-19 није утицао на пушачке навике </a:t>
            </a:r>
            <a:r>
              <a:rPr lang="ru-RU" sz="3600" dirty="0" smtClean="0">
                <a:solidFill>
                  <a:schemeClr val="accent3"/>
                </a:solidFill>
                <a:sym typeface="Wingdings" pitchFamily="2" charset="2"/>
              </a:rPr>
              <a:t></a:t>
            </a:r>
            <a:endParaRPr lang="ru-RU" sz="3600" dirty="0">
              <a:solidFill>
                <a:schemeClr val="accent3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16" y="1700808"/>
            <a:ext cx="3305126" cy="2053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95536" y="6361583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400" dirty="0" smtClean="0"/>
              <a:t>*</a:t>
            </a:r>
            <a:r>
              <a:rPr lang="ru-RU" sz="1400" dirty="0" smtClean="0"/>
              <a:t>Резултати истраживања Канцеларије за превенцију пушења из 2020. године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46449" y="2926978"/>
            <a:ext cx="88594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sz="24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91%</a:t>
            </a:r>
            <a:r>
              <a:rPr lang="sr-Latn-RS" sz="2400" dirty="0" smtClean="0">
                <a:latin typeface="+mj-lt"/>
              </a:rPr>
              <a:t> </a:t>
            </a:r>
            <a:r>
              <a:rPr lang="sr-Cyrl-RS" sz="2400" dirty="0" smtClean="0">
                <a:latin typeface="+mj-lt"/>
              </a:rPr>
              <a:t>пушача је наставило да пуши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4%</a:t>
            </a:r>
            <a:r>
              <a:rPr lang="ru-RU" sz="2400" dirty="0" smtClean="0">
                <a:latin typeface="+mj-lt"/>
              </a:rPr>
              <a:t> пушача је повећало број цигарета</a:t>
            </a:r>
            <a:endParaRPr lang="ru-RU" sz="24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4%  </a:t>
            </a:r>
            <a:r>
              <a:rPr lang="ru-RU" sz="2400" dirty="0" smtClean="0">
                <a:latin typeface="+mj-lt"/>
              </a:rPr>
              <a:t>је смањило број попушених цигарета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Само 1% пушача престало је да пуши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sym typeface="Wingdings" pitchFamily="2" charset="2"/>
              </a:rPr>
              <a:t>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1911506"/>
      </p:ext>
    </p:extLst>
  </p:cSld>
  <p:clrMapOvr>
    <a:masterClrMapping/>
  </p:clrMapOvr>
  <p:transition spd="slow" advClick="0" advTm="2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98432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COVID-19</a:t>
            </a: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>Лош повод за добар потез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2"/>
            <a:ext cx="3310136" cy="3310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1520" y="1196752"/>
            <a:ext cx="54726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/>
                <a:cs typeface="Times New Roman"/>
              </a:rPr>
              <a:t>Престанак пушења</a:t>
            </a:r>
          </a:p>
          <a:p>
            <a:r>
              <a:rPr lang="sr-Cyrl-RS" sz="3200" dirty="0" smtClean="0">
                <a:effectLst/>
                <a:latin typeface="+mj-lt"/>
                <a:ea typeface="Calibri"/>
                <a:cs typeface="Times New Roman"/>
              </a:rPr>
              <a:t>важан корак ка:</a:t>
            </a:r>
          </a:p>
          <a:p>
            <a:r>
              <a:rPr lang="sr-Cyrl-RS" sz="3200" dirty="0" smtClean="0">
                <a:effectLst/>
                <a:latin typeface="+mj-lt"/>
                <a:ea typeface="Calibri"/>
                <a:cs typeface="Times New Roman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400" dirty="0" smtClean="0">
                <a:latin typeface="+mj-lt"/>
                <a:ea typeface="Calibri"/>
                <a:cs typeface="Times New Roman"/>
              </a:rPr>
              <a:t>Смањењу шансе да се заразите и добијете теже облике  </a:t>
            </a:r>
            <a:r>
              <a:rPr lang="en-US" sz="2400" dirty="0" smtClean="0">
                <a:latin typeface="+mj-lt"/>
                <a:ea typeface="Calibri"/>
                <a:cs typeface="Times New Roman"/>
              </a:rPr>
              <a:t>COVID-19</a:t>
            </a:r>
            <a:endParaRPr lang="sr-Cyrl-RS" sz="2400" dirty="0" smtClean="0">
              <a:latin typeface="+mj-lt"/>
              <a:ea typeface="Calibri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sr-Cyrl-RS" sz="2400" dirty="0" smtClean="0">
              <a:latin typeface="+mj-lt"/>
              <a:ea typeface="Calibri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Cyrl-RS" sz="2400" dirty="0">
                <a:latin typeface="+mj-lt"/>
                <a:ea typeface="Calibri"/>
                <a:cs typeface="Times New Roman"/>
              </a:rPr>
              <a:t>П</a:t>
            </a:r>
            <a:r>
              <a:rPr lang="sr-Cyrl-RS" sz="2400" dirty="0" smtClean="0">
                <a:effectLst/>
                <a:latin typeface="+mj-lt"/>
                <a:ea typeface="Calibri"/>
                <a:cs typeface="Times New Roman"/>
              </a:rPr>
              <a:t>обољшању </a:t>
            </a:r>
            <a:r>
              <a:rPr lang="sr-Cyrl-RS" sz="2800" dirty="0" smtClean="0">
                <a:solidFill>
                  <a:srgbClr val="006699"/>
                </a:solidFill>
                <a:effectLst/>
                <a:latin typeface="+mj-lt"/>
                <a:ea typeface="Calibri"/>
                <a:cs typeface="Times New Roman"/>
              </a:rPr>
              <a:t>целокупног здравља</a:t>
            </a:r>
          </a:p>
        </p:txBody>
      </p:sp>
    </p:spTree>
    <p:extLst>
      <p:ext uri="{BB962C8B-B14F-4D97-AF65-F5344CB8AC3E}">
        <p14:creationId xmlns:p14="http://schemas.microsoft.com/office/powerpoint/2010/main" val="323514889"/>
      </p:ext>
    </p:extLst>
  </p:cSld>
  <p:clrMapOvr>
    <a:masterClrMapping/>
  </p:clrMapOvr>
  <p:transition spd="slow" advClick="0" advTm="2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266384" cy="1600200"/>
          </a:xfrm>
        </p:spPr>
        <p:txBody>
          <a:bodyPr>
            <a:normAutofit/>
          </a:bodyPr>
          <a:lstStyle/>
          <a:p>
            <a:r>
              <a:rPr lang="sr-Cyrl-RS" altLang="en-US" sz="4000" dirty="0">
                <a:solidFill>
                  <a:schemeClr val="tx2"/>
                </a:solidFill>
              </a:rPr>
              <a:t>Предности </a:t>
            </a:r>
            <a:r>
              <a:rPr lang="sr-Cyrl-RS" altLang="en-US" sz="4000" dirty="0">
                <a:solidFill>
                  <a:schemeClr val="accent1">
                    <a:lumMod val="75000"/>
                  </a:schemeClr>
                </a:solidFill>
              </a:rPr>
              <a:t>НЕпушења</a:t>
            </a:r>
            <a:r>
              <a:rPr lang="sr-Cyrl-RS" altLang="en-US" sz="4000" dirty="0">
                <a:solidFill>
                  <a:schemeClr val="tx2"/>
                </a:solidFill>
              </a:rPr>
              <a:t> и </a:t>
            </a:r>
            <a:r>
              <a:rPr lang="sr-Cyrl-RS" altLang="en-US" sz="4000" dirty="0">
                <a:solidFill>
                  <a:schemeClr val="accent1">
                    <a:lumMod val="75000"/>
                  </a:schemeClr>
                </a:solidFill>
              </a:rPr>
              <a:t>НЕизлагања</a:t>
            </a:r>
            <a:r>
              <a:rPr lang="sr-Cyrl-RS" altLang="en-US" sz="4000" dirty="0">
                <a:solidFill>
                  <a:schemeClr val="tx2"/>
                </a:solidFill>
              </a:rPr>
              <a:t> дуванском диму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85800"/>
            <a:ext cx="8496944" cy="4039344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 pitchFamily="34" charset="0"/>
              <a:buChar char="▪"/>
              <a:defRPr/>
            </a:pPr>
            <a:r>
              <a:rPr lang="sr-Cyrl-RS" altLang="en-US" sz="1800" dirty="0" smtClean="0">
                <a:solidFill>
                  <a:srgbClr val="DDDDDD">
                    <a:lumMod val="25000"/>
                  </a:srgbClr>
                </a:solidFill>
                <a:latin typeface="+mj-lt"/>
              </a:rPr>
              <a:t>У просеку, </a:t>
            </a:r>
            <a:r>
              <a:rPr lang="sr-Cyrl-RS" altLang="en-US" dirty="0">
                <a:solidFill>
                  <a:schemeClr val="accent3"/>
                </a:solidFill>
                <a:latin typeface="+mj-lt"/>
              </a:rPr>
              <a:t>непушач </a:t>
            </a:r>
            <a:r>
              <a:rPr lang="sr-Cyrl-RS" altLang="en-US" dirty="0" smtClean="0">
                <a:solidFill>
                  <a:schemeClr val="accent3"/>
                </a:solidFill>
                <a:latin typeface="+mj-lt"/>
              </a:rPr>
              <a:t>живи </a:t>
            </a:r>
            <a:r>
              <a:rPr lang="sr-Cyrl-RS" altLang="en-US" dirty="0">
                <a:solidFill>
                  <a:schemeClr val="accent3"/>
                </a:solidFill>
                <a:latin typeface="+mj-lt"/>
              </a:rPr>
              <a:t>10 година дуже</a:t>
            </a:r>
            <a:r>
              <a:rPr lang="sr-Cyrl-RS" altLang="en-US" dirty="0">
                <a:solidFill>
                  <a:srgbClr val="DDDDDD">
                    <a:lumMod val="25000"/>
                  </a:srgbClr>
                </a:solidFill>
                <a:latin typeface="+mj-lt"/>
              </a:rPr>
              <a:t> </a:t>
            </a:r>
            <a:r>
              <a:rPr lang="sr-Cyrl-RS" altLang="en-US" sz="1800" dirty="0">
                <a:solidFill>
                  <a:srgbClr val="DDDDDD">
                    <a:lumMod val="25000"/>
                  </a:srgbClr>
                </a:solidFill>
                <a:latin typeface="+mj-lt"/>
              </a:rPr>
              <a:t>од дугогодишњег пушача!</a:t>
            </a:r>
          </a:p>
          <a:p>
            <a:pPr lvl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 pitchFamily="34" charset="0"/>
              <a:buChar char="▪"/>
              <a:defRPr/>
            </a:pPr>
            <a:r>
              <a:rPr lang="sr-Cyrl-RS" altLang="en-US" dirty="0">
                <a:solidFill>
                  <a:schemeClr val="accent3"/>
                </a:solidFill>
                <a:latin typeface="+mj-lt"/>
              </a:rPr>
              <a:t>Мања је шанса за превремену смрт </a:t>
            </a:r>
            <a:r>
              <a:rPr lang="sr-Cyrl-RS" altLang="en-US" sz="1800" dirty="0" smtClean="0">
                <a:solidFill>
                  <a:srgbClr val="DDDDDD">
                    <a:lumMod val="25000"/>
                  </a:srgbClr>
                </a:solidFill>
                <a:latin typeface="+mj-lt"/>
              </a:rPr>
              <a:t>због </a:t>
            </a:r>
            <a:r>
              <a:rPr lang="sr-Cyrl-RS" altLang="en-US" sz="1800" dirty="0">
                <a:solidFill>
                  <a:srgbClr val="DDDDDD">
                    <a:lumMod val="25000"/>
                  </a:srgbClr>
                </a:solidFill>
                <a:latin typeface="+mj-lt"/>
              </a:rPr>
              <a:t>инфаркта, шлога, хроничног бронхитиса и </a:t>
            </a:r>
            <a:r>
              <a:rPr lang="sr-Cyrl-RS" altLang="en-US" sz="1800" dirty="0" smtClean="0">
                <a:solidFill>
                  <a:srgbClr val="DDDDDD">
                    <a:lumMod val="25000"/>
                  </a:srgbClr>
                </a:solidFill>
                <a:latin typeface="+mj-lt"/>
              </a:rPr>
              <a:t>многобројних </a:t>
            </a:r>
            <a:r>
              <a:rPr lang="sr-Cyrl-RS" altLang="en-US" sz="1800" dirty="0">
                <a:solidFill>
                  <a:srgbClr val="DDDDDD">
                    <a:lumMod val="25000"/>
                  </a:srgbClr>
                </a:solidFill>
                <a:latin typeface="+mj-lt"/>
              </a:rPr>
              <a:t>малигних болести од којих је најчешћа и најтежа рак плућа!</a:t>
            </a:r>
          </a:p>
          <a:p>
            <a:pPr lvl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 pitchFamily="34" charset="0"/>
              <a:buChar char="▪"/>
              <a:defRPr/>
            </a:pPr>
            <a:r>
              <a:rPr lang="sr-Cyrl-RS" altLang="en-US" dirty="0">
                <a:solidFill>
                  <a:schemeClr val="accent3"/>
                </a:solidFill>
                <a:latin typeface="+mj-lt"/>
              </a:rPr>
              <a:t>Мања је шанса да </a:t>
            </a:r>
            <a:r>
              <a:rPr lang="sr-Cyrl-RS" altLang="en-US" dirty="0" smtClean="0">
                <a:solidFill>
                  <a:schemeClr val="accent3"/>
                </a:solidFill>
                <a:latin typeface="+mj-lt"/>
              </a:rPr>
              <a:t>се оболи </a:t>
            </a:r>
            <a:r>
              <a:rPr lang="sr-Cyrl-RS" altLang="en-US" sz="1800" dirty="0" smtClean="0">
                <a:solidFill>
                  <a:srgbClr val="DDDDDD">
                    <a:lumMod val="25000"/>
                  </a:srgbClr>
                </a:solidFill>
                <a:latin typeface="+mj-lt"/>
              </a:rPr>
              <a:t>од </a:t>
            </a:r>
            <a:r>
              <a:rPr lang="sr-Cyrl-RS" altLang="en-US" sz="1800" dirty="0">
                <a:solidFill>
                  <a:srgbClr val="DDDDDD">
                    <a:lumMod val="25000"/>
                  </a:srgbClr>
                </a:solidFill>
                <a:latin typeface="+mj-lt"/>
              </a:rPr>
              <a:t>хроничних незаразних болести- болести срца и крвних судова, </a:t>
            </a:r>
            <a:r>
              <a:rPr lang="sr-Cyrl-RS" altLang="en-US" sz="1800" dirty="0" smtClean="0">
                <a:solidFill>
                  <a:srgbClr val="DDDDDD">
                    <a:lumMod val="25000"/>
                  </a:srgbClr>
                </a:solidFill>
                <a:latin typeface="+mj-lt"/>
              </a:rPr>
              <a:t>мозга, плућа, од дијабетеса и малигних болести!</a:t>
            </a:r>
            <a:endParaRPr lang="sr-Cyrl-RS" altLang="en-US" sz="1800" dirty="0">
              <a:solidFill>
                <a:srgbClr val="DDDDDD">
                  <a:lumMod val="25000"/>
                </a:srgbClr>
              </a:solidFill>
              <a:latin typeface="+mj-lt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 pitchFamily="34" charset="0"/>
              <a:buChar char="▪"/>
              <a:defRPr/>
            </a:pPr>
            <a:r>
              <a:rPr lang="sr-Cyrl-RS" altLang="en-US" dirty="0">
                <a:solidFill>
                  <a:schemeClr val="accent3"/>
                </a:solidFill>
                <a:latin typeface="+mj-lt"/>
              </a:rPr>
              <a:t>Већа је плодност</a:t>
            </a:r>
            <a:r>
              <a:rPr lang="sr-Cyrl-RS" altLang="en-US" sz="1800" dirty="0">
                <a:solidFill>
                  <a:srgbClr val="DDDDDD">
                    <a:lumMod val="25000"/>
                  </a:srgbClr>
                </a:solidFill>
                <a:latin typeface="+mj-lt"/>
              </a:rPr>
              <a:t> </a:t>
            </a:r>
            <a:r>
              <a:rPr lang="sr-Cyrl-RS" altLang="en-US" sz="1800" dirty="0" smtClean="0">
                <a:solidFill>
                  <a:srgbClr val="DDDDDD">
                    <a:lumMod val="25000"/>
                  </a:srgbClr>
                </a:solidFill>
                <a:latin typeface="+mj-lt"/>
              </a:rPr>
              <a:t>- код </a:t>
            </a:r>
            <a:r>
              <a:rPr lang="sr-Cyrl-RS" altLang="en-US" sz="1800" dirty="0">
                <a:solidFill>
                  <a:srgbClr val="DDDDDD">
                    <a:lumMod val="25000"/>
                  </a:srgbClr>
                </a:solidFill>
                <a:latin typeface="+mj-lt"/>
              </a:rPr>
              <a:t>оба пола!</a:t>
            </a:r>
          </a:p>
          <a:p>
            <a:pPr lvl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 pitchFamily="34" charset="0"/>
              <a:buChar char="▪"/>
              <a:defRPr/>
            </a:pPr>
            <a:r>
              <a:rPr lang="sr-Cyrl-RS" altLang="en-US" dirty="0">
                <a:solidFill>
                  <a:schemeClr val="accent3"/>
                </a:solidFill>
                <a:latin typeface="+mj-lt"/>
              </a:rPr>
              <a:t>Здравији </a:t>
            </a:r>
            <a:r>
              <a:rPr lang="sr-Cyrl-RS" altLang="en-US" dirty="0" smtClean="0">
                <a:solidFill>
                  <a:schemeClr val="accent3"/>
                </a:solidFill>
                <a:latin typeface="+mj-lt"/>
              </a:rPr>
              <a:t>је ток </a:t>
            </a:r>
            <a:r>
              <a:rPr lang="sr-Cyrl-RS" altLang="en-US" dirty="0">
                <a:solidFill>
                  <a:schemeClr val="accent3"/>
                </a:solidFill>
                <a:latin typeface="+mj-lt"/>
              </a:rPr>
              <a:t>трудноће</a:t>
            </a:r>
            <a:r>
              <a:rPr lang="sr-Cyrl-RS" altLang="en-US" sz="1800" dirty="0">
                <a:solidFill>
                  <a:srgbClr val="DDDDDD">
                    <a:lumMod val="25000"/>
                  </a:srgbClr>
                </a:solidFill>
                <a:latin typeface="+mj-lt"/>
              </a:rPr>
              <a:t> и мање компликација!</a:t>
            </a:r>
          </a:p>
          <a:p>
            <a:pPr lvl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 pitchFamily="34" charset="0"/>
              <a:buChar char="▪"/>
              <a:defRPr/>
            </a:pPr>
            <a:r>
              <a:rPr lang="sr-Cyrl-RS" altLang="en-US" dirty="0" smtClean="0">
                <a:solidFill>
                  <a:schemeClr val="accent3"/>
                </a:solidFill>
                <a:latin typeface="+mj-lt"/>
              </a:rPr>
              <a:t>Бебе здравије долазе на свет!</a:t>
            </a:r>
            <a:endParaRPr lang="en-US" altLang="en-US" dirty="0">
              <a:solidFill>
                <a:schemeClr val="accent3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96952"/>
            <a:ext cx="2312368" cy="2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381833"/>
      </p:ext>
    </p:extLst>
  </p:cSld>
  <p:clrMapOvr>
    <a:masterClrMapping/>
  </p:clrMapOvr>
  <p:transition spd="slow" advClick="0" advTm="25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8058472" cy="943000"/>
          </a:xfrm>
        </p:spPr>
        <p:txBody>
          <a:bodyPr>
            <a:normAutofit fontScale="90000"/>
          </a:bodyPr>
          <a:lstStyle/>
          <a:p>
            <a:r>
              <a:rPr lang="sr-Cyrl-CS" dirty="0"/>
              <a:t>Ефекти престанка пушења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836712"/>
            <a:ext cx="8928992" cy="5112568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lnSpc>
                <a:spcPct val="200000"/>
              </a:lnSpc>
              <a:spcBef>
                <a:spcPts val="1200"/>
              </a:spcBef>
              <a:buClr>
                <a:srgbClr val="AD0101"/>
              </a:buClr>
              <a:buNone/>
            </a:pPr>
            <a:r>
              <a:rPr lang="sr-Cyrl-RS" altLang="en-US" sz="19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Након 20 </a:t>
            </a:r>
            <a:r>
              <a:rPr lang="sr-Cyrl-RS" altLang="en-US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минута: </a:t>
            </a:r>
            <a:r>
              <a:rPr lang="sr-Latn-RS" altLang="en-US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</a:t>
            </a:r>
            <a:r>
              <a:rPr lang="sr-Cyrl-RS" altLang="en-US" sz="1900" dirty="0" smtClean="0">
                <a:solidFill>
                  <a:srgbClr val="DDDDDD">
                    <a:lumMod val="25000"/>
                  </a:srgbClr>
                </a:solidFill>
                <a:latin typeface="Impact"/>
              </a:rPr>
              <a:t>крвни </a:t>
            </a:r>
            <a:r>
              <a:rPr lang="sr-Cyrl-RS" altLang="en-US" sz="1900" dirty="0">
                <a:solidFill>
                  <a:srgbClr val="DDDDDD">
                    <a:lumMod val="25000"/>
                  </a:srgbClr>
                </a:solidFill>
                <a:latin typeface="Impact"/>
              </a:rPr>
              <a:t>притисак и пулс се </a:t>
            </a:r>
            <a:r>
              <a:rPr lang="sr-Cyrl-RS" altLang="en-US" sz="1900" dirty="0" smtClean="0">
                <a:solidFill>
                  <a:srgbClr val="DDDDDD">
                    <a:lumMod val="25000"/>
                  </a:srgbClr>
                </a:solidFill>
                <a:latin typeface="Impact"/>
              </a:rPr>
              <a:t>стабилизују</a:t>
            </a:r>
            <a:endParaRPr lang="sr-Cyrl-RS" altLang="en-US" sz="19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lvl="0" indent="0" algn="ctr">
              <a:lnSpc>
                <a:spcPct val="200000"/>
              </a:lnSpc>
              <a:spcBef>
                <a:spcPts val="1200"/>
              </a:spcBef>
              <a:buClr>
                <a:srgbClr val="404040"/>
              </a:buClr>
              <a:buSzPct val="100000"/>
              <a:buNone/>
            </a:pPr>
            <a:r>
              <a:rPr lang="sr-Cyrl-RS" altLang="en-US" sz="19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Након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12 сати: </a:t>
            </a:r>
            <a:r>
              <a:rPr lang="sr-Latn-RS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</a:t>
            </a:r>
            <a:r>
              <a:rPr lang="ru-RU" sz="1900" dirty="0" smtClean="0">
                <a:solidFill>
                  <a:srgbClr val="DDDDDD">
                    <a:lumMod val="25000"/>
                  </a:srgbClr>
                </a:solidFill>
                <a:latin typeface="Impact"/>
              </a:rPr>
              <a:t>ниво </a:t>
            </a:r>
            <a:r>
              <a:rPr lang="ru-RU" sz="1900" dirty="0">
                <a:solidFill>
                  <a:srgbClr val="DDDDDD">
                    <a:lumMod val="25000"/>
                  </a:srgbClr>
                </a:solidFill>
                <a:latin typeface="Impact"/>
              </a:rPr>
              <a:t>угљен-моноксида у крвотоку достиже нормалну вредност</a:t>
            </a:r>
            <a:r>
              <a:rPr lang="ru-RU" sz="1900" dirty="0" smtClean="0">
                <a:solidFill>
                  <a:srgbClr val="DDDDDD">
                    <a:lumMod val="25000"/>
                  </a:srgbClr>
                </a:solidFill>
                <a:latin typeface="Impact"/>
              </a:rPr>
              <a:t>.</a:t>
            </a:r>
            <a:endParaRPr lang="ru-RU" sz="19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lvl="0" indent="0" algn="ctr">
              <a:lnSpc>
                <a:spcPct val="200000"/>
              </a:lnSpc>
              <a:spcBef>
                <a:spcPts val="1200"/>
              </a:spcBef>
              <a:buClr>
                <a:srgbClr val="404040"/>
              </a:buClr>
              <a:buSzPct val="100000"/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Након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48 сати: </a:t>
            </a:r>
            <a:r>
              <a:rPr lang="sr-Latn-RS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</a:t>
            </a:r>
            <a:r>
              <a:rPr lang="ru-RU" sz="1900" dirty="0" smtClean="0">
                <a:solidFill>
                  <a:srgbClr val="404040"/>
                </a:solidFill>
                <a:latin typeface="Impact"/>
              </a:rPr>
              <a:t>никотин </a:t>
            </a:r>
            <a:r>
              <a:rPr lang="ru-RU" sz="1900" dirty="0">
                <a:solidFill>
                  <a:srgbClr val="404040"/>
                </a:solidFill>
                <a:latin typeface="Impact"/>
              </a:rPr>
              <a:t>се скоро повукао из </a:t>
            </a:r>
            <a:r>
              <a:rPr lang="ru-RU" sz="1900" dirty="0" smtClean="0">
                <a:solidFill>
                  <a:srgbClr val="404040"/>
                </a:solidFill>
                <a:latin typeface="Impact"/>
              </a:rPr>
              <a:t>организма; побољшавају се чула мириса и укуса</a:t>
            </a:r>
            <a:endParaRPr lang="ru-RU" sz="19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lvl="0" indent="0" algn="ctr">
              <a:lnSpc>
                <a:spcPct val="200000"/>
              </a:lnSpc>
              <a:spcBef>
                <a:spcPts val="1200"/>
              </a:spcBef>
              <a:buClr>
                <a:srgbClr val="404040"/>
              </a:buClr>
              <a:buSzPct val="100000"/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У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року од 2-12 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недеља: </a:t>
            </a:r>
            <a:r>
              <a:rPr lang="sr-Latn-RS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</a:t>
            </a:r>
            <a:r>
              <a:rPr lang="ru-RU" sz="1900" dirty="0" smtClean="0">
                <a:solidFill>
                  <a:srgbClr val="404040"/>
                </a:solidFill>
                <a:latin typeface="Impact"/>
              </a:rPr>
              <a:t>побољшава </a:t>
            </a:r>
            <a:r>
              <a:rPr lang="ru-RU" sz="1900" dirty="0">
                <a:solidFill>
                  <a:srgbClr val="404040"/>
                </a:solidFill>
                <a:latin typeface="Impact"/>
              </a:rPr>
              <a:t>се циркулација крви и поправља функција </a:t>
            </a:r>
            <a:r>
              <a:rPr lang="ru-RU" sz="1900" dirty="0" smtClean="0">
                <a:solidFill>
                  <a:srgbClr val="404040"/>
                </a:solidFill>
                <a:latin typeface="Impact"/>
              </a:rPr>
              <a:t>плућа</a:t>
            </a:r>
            <a:endParaRPr lang="ru-RU" sz="19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lvl="0" indent="0" algn="ctr">
              <a:lnSpc>
                <a:spcPct val="200000"/>
              </a:lnSpc>
              <a:spcBef>
                <a:spcPts val="1200"/>
              </a:spcBef>
              <a:buClr>
                <a:srgbClr val="404040"/>
              </a:buClr>
              <a:buSzPct val="100000"/>
              <a:buNone/>
            </a:pP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После 1-9 месеци: </a:t>
            </a:r>
            <a:r>
              <a:rPr lang="sr-Latn-RS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</a:t>
            </a:r>
            <a:r>
              <a:rPr lang="ru-RU" sz="1900" dirty="0" smtClean="0">
                <a:solidFill>
                  <a:srgbClr val="DDDDDD">
                    <a:lumMod val="25000"/>
                  </a:srgbClr>
                </a:solidFill>
                <a:latin typeface="Impact"/>
              </a:rPr>
              <a:t>кашаљ </a:t>
            </a:r>
            <a:r>
              <a:rPr lang="ru-RU" sz="1900" dirty="0">
                <a:solidFill>
                  <a:srgbClr val="DDDDDD">
                    <a:lumMod val="25000"/>
                  </a:srgbClr>
                </a:solidFill>
                <a:latin typeface="Impact"/>
              </a:rPr>
              <a:t>и отежано дисање се смањују</a:t>
            </a:r>
            <a:r>
              <a:rPr lang="ru-RU" sz="1900" dirty="0" smtClean="0">
                <a:solidFill>
                  <a:srgbClr val="DDDDDD">
                    <a:lumMod val="25000"/>
                  </a:srgbClr>
                </a:solidFill>
                <a:latin typeface="Impact"/>
              </a:rPr>
              <a:t>.</a:t>
            </a:r>
            <a:endParaRPr lang="ru-RU" sz="19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lvl="0" indent="0" algn="ctr">
              <a:lnSpc>
                <a:spcPct val="200000"/>
              </a:lnSpc>
              <a:spcBef>
                <a:spcPts val="1200"/>
              </a:spcBef>
              <a:buClr>
                <a:srgbClr val="404040"/>
              </a:buClr>
              <a:buSzPct val="100000"/>
              <a:buNone/>
            </a:pPr>
            <a:r>
              <a:rPr lang="sr-Cyrl-RS" altLang="en-US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Након </a:t>
            </a:r>
            <a:r>
              <a:rPr lang="sr-Latn-RS" altLang="en-US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5-15 </a:t>
            </a:r>
            <a:r>
              <a:rPr lang="sr-Cyrl-RS" altLang="en-US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годин</a:t>
            </a:r>
            <a:r>
              <a:rPr lang="sr-Latn-RS" altLang="en-US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</a:t>
            </a:r>
            <a:r>
              <a:rPr lang="sr-Cyrl-RS" altLang="en-US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 </a:t>
            </a:r>
            <a:r>
              <a:rPr lang="sr-Latn-RS" altLang="en-US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</a:t>
            </a:r>
            <a:r>
              <a:rPr lang="sr-Cyrl-RS" altLang="en-US" sz="1900" dirty="0" smtClean="0">
                <a:solidFill>
                  <a:srgbClr val="DDDDDD">
                    <a:lumMod val="25000"/>
                  </a:srgbClr>
                </a:solidFill>
                <a:latin typeface="Impact"/>
              </a:rPr>
              <a:t>ризик </a:t>
            </a:r>
            <a:r>
              <a:rPr lang="sr-Cyrl-RS" altLang="en-US" sz="1900" dirty="0">
                <a:solidFill>
                  <a:srgbClr val="DDDDDD">
                    <a:lumMod val="25000"/>
                  </a:srgbClr>
                </a:solidFill>
                <a:latin typeface="Impact"/>
              </a:rPr>
              <a:t>од инфаркта се смањује за 50</a:t>
            </a:r>
            <a:r>
              <a:rPr lang="sr-Cyrl-RS" altLang="en-US" sz="1900" dirty="0" smtClean="0">
                <a:solidFill>
                  <a:srgbClr val="DDDDDD">
                    <a:lumMod val="25000"/>
                  </a:srgbClr>
                </a:solidFill>
                <a:latin typeface="Impact"/>
              </a:rPr>
              <a:t>%</a:t>
            </a:r>
            <a:endParaRPr lang="sr-Latn-RS" altLang="en-US" sz="1900" dirty="0" smtClean="0">
              <a:solidFill>
                <a:srgbClr val="DDDDDD">
                  <a:lumMod val="25000"/>
                </a:srgbClr>
              </a:solidFill>
              <a:latin typeface="Impact"/>
            </a:endParaRPr>
          </a:p>
          <a:p>
            <a:pPr marL="0" lvl="0" indent="0" algn="ctr">
              <a:lnSpc>
                <a:spcPct val="200000"/>
              </a:lnSpc>
              <a:spcBef>
                <a:spcPts val="1200"/>
              </a:spcBef>
              <a:buClr>
                <a:srgbClr val="404040"/>
              </a:buClr>
              <a:buSzPct val="100000"/>
              <a:buNone/>
            </a:pPr>
            <a:r>
              <a:rPr lang="sr-Cyrl-RS" altLang="en-US" sz="1900" dirty="0" smtClean="0">
                <a:solidFill>
                  <a:schemeClr val="accent1">
                    <a:lumMod val="75000"/>
                  </a:schemeClr>
                </a:solidFill>
                <a:latin typeface="Impact"/>
              </a:rPr>
              <a:t>Након 10 година:      </a:t>
            </a:r>
            <a:r>
              <a:rPr lang="sr-Latn-RS" altLang="en-US" sz="1900" dirty="0" smtClean="0">
                <a:solidFill>
                  <a:schemeClr val="accent1">
                    <a:lumMod val="75000"/>
                  </a:schemeClr>
                </a:solidFill>
                <a:latin typeface="Impact"/>
              </a:rPr>
              <a:t>  </a:t>
            </a:r>
            <a:r>
              <a:rPr lang="sr-Cyrl-RS" altLang="en-US" sz="1900" dirty="0">
                <a:solidFill>
                  <a:srgbClr val="DDDDDD">
                    <a:lumMod val="25000"/>
                  </a:srgbClr>
                </a:solidFill>
                <a:latin typeface="Impact"/>
              </a:rPr>
              <a:t>ризик од </a:t>
            </a:r>
            <a:r>
              <a:rPr lang="sr-Cyrl-RS" altLang="en-US" sz="1900" dirty="0" smtClean="0">
                <a:solidFill>
                  <a:srgbClr val="DDDDDD">
                    <a:lumMod val="25000"/>
                  </a:srgbClr>
                </a:solidFill>
                <a:latin typeface="Impact"/>
              </a:rPr>
              <a:t>рака плућа </a:t>
            </a:r>
            <a:r>
              <a:rPr lang="sr-Cyrl-RS" altLang="en-US" sz="1900" dirty="0">
                <a:solidFill>
                  <a:srgbClr val="DDDDDD">
                    <a:lumMod val="25000"/>
                  </a:srgbClr>
                </a:solidFill>
                <a:latin typeface="Impact"/>
              </a:rPr>
              <a:t>се смањује за 50</a:t>
            </a:r>
            <a:r>
              <a:rPr lang="sr-Cyrl-RS" altLang="en-US" sz="1900" dirty="0" smtClean="0">
                <a:solidFill>
                  <a:srgbClr val="DDDDDD">
                    <a:lumMod val="25000"/>
                  </a:srgbClr>
                </a:solidFill>
                <a:latin typeface="Impact"/>
              </a:rPr>
              <a:t>%</a:t>
            </a:r>
          </a:p>
          <a:p>
            <a:pPr marL="0" lvl="0" indent="0" algn="ctr">
              <a:lnSpc>
                <a:spcPct val="200000"/>
              </a:lnSpc>
              <a:spcBef>
                <a:spcPts val="1200"/>
              </a:spcBef>
              <a:buClr>
                <a:srgbClr val="404040"/>
              </a:buClr>
              <a:buSzPct val="100000"/>
              <a:buNone/>
            </a:pPr>
            <a:r>
              <a:rPr lang="sr-Cyrl-RS" altLang="en-US" sz="1900" dirty="0" smtClean="0">
                <a:solidFill>
                  <a:schemeClr val="accent1">
                    <a:lumMod val="75000"/>
                  </a:schemeClr>
                </a:solidFill>
                <a:latin typeface="Impact"/>
              </a:rPr>
              <a:t>Након 15 година:   </a:t>
            </a:r>
            <a:r>
              <a:rPr lang="sr-Cyrl-RS" altLang="en-US" sz="1900" dirty="0" smtClean="0">
                <a:solidFill>
                  <a:schemeClr val="accent5"/>
                </a:solidFill>
                <a:latin typeface="Impact"/>
              </a:rPr>
              <a:t>   </a:t>
            </a:r>
            <a:r>
              <a:rPr lang="sr-Cyrl-RS" altLang="en-US" sz="1900" dirty="0" smtClean="0">
                <a:latin typeface="Impact"/>
              </a:rPr>
              <a:t> ризик од срчаних обољења изједначава се са оним код непушача</a:t>
            </a:r>
            <a:endParaRPr lang="sr-Latn-RS" altLang="en-US" sz="1900" dirty="0">
              <a:latin typeface="Impact"/>
            </a:endParaRPr>
          </a:p>
          <a:p>
            <a:pPr lvl="0">
              <a:lnSpc>
                <a:spcPct val="200000"/>
              </a:lnSpc>
              <a:spcBef>
                <a:spcPts val="1200"/>
              </a:spcBef>
              <a:buClr>
                <a:srgbClr val="404040"/>
              </a:buClr>
              <a:buSzPct val="100000"/>
              <a:buFont typeface="Arial" pitchFamily="34" charset="0"/>
              <a:buChar char="▪"/>
            </a:pPr>
            <a:endParaRPr lang="sr-Cyrl-RS" altLang="en-US" sz="1900" dirty="0">
              <a:solidFill>
                <a:srgbClr val="DDDDDD">
                  <a:lumMod val="25000"/>
                </a:srgbClr>
              </a:solidFill>
              <a:latin typeface="Impact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rgbClr val="404040"/>
              </a:buClr>
              <a:buSzPct val="100000"/>
              <a:buFont typeface="Arial" pitchFamily="34" charset="0"/>
              <a:buChar char="▪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34985"/>
      </p:ext>
    </p:extLst>
  </p:cSld>
  <p:clrMapOvr>
    <a:masterClrMapping/>
  </p:clrMapOvr>
  <p:transition spd="slow" advClick="0" advTm="25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320</TotalTime>
  <Words>509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NewsPrint</vt:lpstr>
      <vt:lpstr>Донеси одлуку – остави дуван</vt:lpstr>
      <vt:lpstr>Дувански дим</vt:lpstr>
      <vt:lpstr>Планета (се) пуши...</vt:lpstr>
      <vt:lpstr>Србија - дуванско ропство</vt:lpstr>
      <vt:lpstr>Пушење и COVID-19</vt:lpstr>
      <vt:lpstr>У Србији, COVID-19 није утицао на пушачке навике </vt:lpstr>
      <vt:lpstr>COVID-19 Лош повод за добар потез</vt:lpstr>
      <vt:lpstr>Предности НЕпушења и НЕизлагања дуванском диму</vt:lpstr>
      <vt:lpstr>Ефекти престанка пушења</vt:lpstr>
      <vt:lpstr>Корисницима дувана је потребна помоћ!</vt:lpstr>
      <vt:lpstr>Препоруке СЗО током пандемије</vt:lpstr>
      <vt:lpstr>Виртуелна подршка одвикавању</vt:lpstr>
      <vt:lpstr>Cваки дан је добар дан да ОСТАВИТЕ ДУВАН!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Nacionalni dan bez duvana 2021</dc:title>
  <dc:creator>Andjelka Brkovic</dc:creator>
  <cp:lastModifiedBy>Andjelka Brkovic</cp:lastModifiedBy>
  <cp:revision>52</cp:revision>
  <dcterms:created xsi:type="dcterms:W3CDTF">2021-01-27T11:38:18Z</dcterms:created>
  <dcterms:modified xsi:type="dcterms:W3CDTF">2021-05-25T06:28:52Z</dcterms:modified>
</cp:coreProperties>
</file>