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60" r:id="rId5"/>
    <p:sldId id="263" r:id="rId6"/>
    <p:sldId id="262" r:id="rId7"/>
    <p:sldId id="261" r:id="rId8"/>
    <p:sldId id="264" r:id="rId9"/>
    <p:sldId id="265" r:id="rId10"/>
    <p:sldId id="266" r:id="rId11"/>
    <p:sldId id="267" r:id="rId12"/>
    <p:sldId id="268" r:id="rId13"/>
    <p:sldId id="25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72027"/>
    <a:srgbClr val="82B7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622" autoAdjust="0"/>
    <p:restoredTop sz="94660"/>
  </p:normalViewPr>
  <p:slideViewPr>
    <p:cSldViewPr snapToGrid="0">
      <p:cViewPr varScale="1">
        <p:scale>
          <a:sx n="92" d="100"/>
          <a:sy n="92" d="100"/>
        </p:scale>
        <p:origin x="-118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D7202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 userDrawn="1"/>
        </p:nvSpPr>
        <p:spPr>
          <a:xfrm>
            <a:off x="247650" y="209550"/>
            <a:ext cx="8698230" cy="6438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47650" y="209550"/>
            <a:ext cx="8698230" cy="2743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227070"/>
            <a:ext cx="7772400" cy="874872"/>
          </a:xfrm>
        </p:spPr>
        <p:txBody>
          <a:bodyPr anchor="b">
            <a:normAutofit/>
          </a:bodyPr>
          <a:lstStyle>
            <a:lvl1pPr algn="ctr"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7765" y="4895057"/>
            <a:ext cx="6858000" cy="1364773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19372"/>
          <a:stretch/>
        </p:blipFill>
        <p:spPr>
          <a:xfrm>
            <a:off x="342900" y="6316980"/>
            <a:ext cx="788670" cy="33147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21210"/>
          <a:stretch/>
        </p:blipFill>
        <p:spPr>
          <a:xfrm>
            <a:off x="7772400" y="6377901"/>
            <a:ext cx="1059180" cy="264834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339590" y="6322752"/>
            <a:ext cx="289560" cy="274888"/>
          </a:xfrm>
          <a:prstGeom prst="rect">
            <a:avLst/>
          </a:prstGeom>
        </p:spPr>
      </p:pic>
      <p:sp>
        <p:nvSpPr>
          <p:cNvPr id="17" name="TextBox 16"/>
          <p:cNvSpPr txBox="1"/>
          <p:nvPr userDrawn="1"/>
        </p:nvSpPr>
        <p:spPr>
          <a:xfrm>
            <a:off x="4572000" y="6299874"/>
            <a:ext cx="1447800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450" b="1" smtClean="0"/>
              <a:t>GRADSKI</a:t>
            </a:r>
            <a:r>
              <a:rPr lang="sr-Latn-RS" sz="450" b="1" baseline="0" smtClean="0"/>
              <a:t> ZAVOD</a:t>
            </a:r>
          </a:p>
          <a:p>
            <a:r>
              <a:rPr lang="sr-Latn-RS" sz="450" b="1" baseline="0" smtClean="0"/>
              <a:t>ZA JAVNO ZDRAVLJE</a:t>
            </a:r>
          </a:p>
          <a:p>
            <a:r>
              <a:rPr lang="sr-Latn-RS" sz="450" b="1" baseline="0" smtClean="0"/>
              <a:t>BEOGRAD</a:t>
            </a:r>
            <a:endParaRPr lang="en-GB" sz="450" b="1"/>
          </a:p>
        </p:txBody>
      </p:sp>
    </p:spTree>
    <p:extLst>
      <p:ext uri="{BB962C8B-B14F-4D97-AF65-F5344CB8AC3E}">
        <p14:creationId xmlns:p14="http://schemas.microsoft.com/office/powerpoint/2010/main" val="3667298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E54FA46-9B25-49D6-ABDE-8C7AD76963F7}" type="datetimeFigureOut">
              <a:rPr lang="en-GB" smtClean="0"/>
              <a:pPr/>
              <a:t>21/09/2021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BD5E5FD-6128-4474-A6D4-F1C06206A33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4417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E54FA46-9B25-49D6-ABDE-8C7AD76963F7}" type="datetimeFigureOut">
              <a:rPr lang="en-GB" smtClean="0"/>
              <a:pPr/>
              <a:t>21/09/2021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BD5E5FD-6128-4474-A6D4-F1C06206A33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8588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E54FA46-9B25-49D6-ABDE-8C7AD76963F7}" type="datetimeFigureOut">
              <a:rPr lang="en-GB" smtClean="0"/>
              <a:pPr/>
              <a:t>21/09/2021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BD5E5FD-6128-4474-A6D4-F1C06206A33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999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E54FA46-9B25-49D6-ABDE-8C7AD76963F7}" type="datetimeFigureOut">
              <a:rPr lang="en-GB" smtClean="0"/>
              <a:pPr/>
              <a:t>21/09/2021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BD5E5FD-6128-4474-A6D4-F1C06206A33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2818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E54FA46-9B25-49D6-ABDE-8C7AD76963F7}" type="datetimeFigureOut">
              <a:rPr lang="en-GB" smtClean="0"/>
              <a:pPr/>
              <a:t>21/09/2021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BD5E5FD-6128-4474-A6D4-F1C06206A33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33490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E54FA46-9B25-49D6-ABDE-8C7AD76963F7}" type="datetimeFigureOut">
              <a:rPr lang="en-GB" smtClean="0"/>
              <a:pPr/>
              <a:t>21/09/2021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BD5E5FD-6128-4474-A6D4-F1C06206A33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0864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E54FA46-9B25-49D6-ABDE-8C7AD76963F7}" type="datetimeFigureOut">
              <a:rPr lang="en-GB" smtClean="0"/>
              <a:pPr/>
              <a:t>21/09/2021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BD5E5FD-6128-4474-A6D4-F1C06206A33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3973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E54FA46-9B25-49D6-ABDE-8C7AD76963F7}" type="datetimeFigureOut">
              <a:rPr lang="en-GB" smtClean="0"/>
              <a:pPr/>
              <a:t>21/09/2021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BD5E5FD-6128-4474-A6D4-F1C06206A33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6650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E54FA46-9B25-49D6-ABDE-8C7AD76963F7}" type="datetimeFigureOut">
              <a:rPr lang="en-GB" smtClean="0"/>
              <a:pPr/>
              <a:t>21/09/2021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BD5E5FD-6128-4474-A6D4-F1C06206A33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6703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E54FA46-9B25-49D6-ABDE-8C7AD76963F7}" type="datetimeFigureOut">
              <a:rPr lang="en-GB" smtClean="0"/>
              <a:pPr/>
              <a:t>21/09/2021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BD5E5FD-6128-4474-A6D4-F1C06206A33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6957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D7202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 userDrawn="1"/>
        </p:nvSpPr>
        <p:spPr>
          <a:xfrm>
            <a:off x="247650" y="209550"/>
            <a:ext cx="8698230" cy="6438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7800" y="365126"/>
            <a:ext cx="73152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800" y="1825625"/>
            <a:ext cx="73152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19372"/>
          <a:stretch/>
        </p:blipFill>
        <p:spPr>
          <a:xfrm>
            <a:off x="342900" y="6316980"/>
            <a:ext cx="788670" cy="33147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47651" y="209549"/>
            <a:ext cx="1076706" cy="899337"/>
          </a:xfrm>
          <a:prstGeom prst="rect">
            <a:avLst/>
          </a:prstGeom>
        </p:spPr>
      </p:pic>
      <p:sp>
        <p:nvSpPr>
          <p:cNvPr id="13" name="Rectangle 12"/>
          <p:cNvSpPr/>
          <p:nvPr userDrawn="1"/>
        </p:nvSpPr>
        <p:spPr>
          <a:xfrm>
            <a:off x="247651" y="1108885"/>
            <a:ext cx="1076708" cy="5068077"/>
          </a:xfrm>
          <a:prstGeom prst="rect">
            <a:avLst/>
          </a:prstGeom>
          <a:solidFill>
            <a:srgbClr val="82B7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 rotWithShape="1"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21210"/>
          <a:stretch/>
        </p:blipFill>
        <p:spPr>
          <a:xfrm>
            <a:off x="7772400" y="6377901"/>
            <a:ext cx="1059180" cy="264834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339590" y="6322752"/>
            <a:ext cx="289560" cy="274888"/>
          </a:xfrm>
          <a:prstGeom prst="rect">
            <a:avLst/>
          </a:prstGeom>
        </p:spPr>
      </p:pic>
      <p:sp>
        <p:nvSpPr>
          <p:cNvPr id="17" name="TextBox 16"/>
          <p:cNvSpPr txBox="1"/>
          <p:nvPr userDrawn="1"/>
        </p:nvSpPr>
        <p:spPr>
          <a:xfrm>
            <a:off x="4572000" y="6299874"/>
            <a:ext cx="1447800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450" b="1" smtClean="0"/>
              <a:t>GRADSKI</a:t>
            </a:r>
            <a:r>
              <a:rPr lang="sr-Latn-RS" sz="450" b="1" baseline="0" smtClean="0"/>
              <a:t> ZAVOD</a:t>
            </a:r>
          </a:p>
          <a:p>
            <a:r>
              <a:rPr lang="sr-Latn-RS" sz="450" b="1" baseline="0" smtClean="0"/>
              <a:t>ZA JAVNO ZDRAVLJE</a:t>
            </a:r>
          </a:p>
          <a:p>
            <a:r>
              <a:rPr lang="sr-Latn-RS" sz="450" b="1" baseline="0" smtClean="0"/>
              <a:t>BEOGRAD</a:t>
            </a:r>
            <a:endParaRPr lang="en-GB" sz="450" b="1"/>
          </a:p>
        </p:txBody>
      </p:sp>
    </p:spTree>
    <p:extLst>
      <p:ext uri="{BB962C8B-B14F-4D97-AF65-F5344CB8AC3E}">
        <p14:creationId xmlns:p14="http://schemas.microsoft.com/office/powerpoint/2010/main" val="519269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rgbClr val="D72027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227069"/>
            <a:ext cx="7772400" cy="113391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r-Cyrl-RS" sz="4400" spc="100" dirty="0" smtClean="0">
                <a:solidFill>
                  <a:schemeClr val="tx2">
                    <a:lumMod val="75000"/>
                  </a:schemeClr>
                </a:solidFill>
              </a:rPr>
              <a:t>СВЕТСКИ ДАН СРЦА </a:t>
            </a:r>
            <a:r>
              <a:rPr lang="sr-Cyrl-RS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sr-Cyrl-RS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sr-Cyrl-RS" sz="2200" dirty="0" smtClean="0">
                <a:solidFill>
                  <a:schemeClr val="tx2">
                    <a:lumMod val="75000"/>
                  </a:schemeClr>
                </a:solidFill>
              </a:rPr>
              <a:t>29. септембар 2021.</a:t>
            </a:r>
            <a:endParaRPr lang="en-GB" sz="2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0062" y="4582391"/>
            <a:ext cx="7463284" cy="182291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</a:rPr>
              <a:t>KОРИСТИ</a:t>
            </a:r>
            <a:r>
              <a:rPr lang="sr-Latn-RS" sz="32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     </a:t>
            </a:r>
            <a:endParaRPr lang="sr-Cyrl-RS" sz="2400" b="1" dirty="0" smtClean="0">
              <a:solidFill>
                <a:schemeClr val="tx2">
                  <a:lumMod val="75000"/>
                </a:schemeClr>
              </a:solidFill>
              <a:latin typeface="+mj-lt"/>
            </a:endParaRPr>
          </a:p>
          <a:p>
            <a:r>
              <a:rPr lang="sr-Cyrl-RS" sz="4000" b="1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     </a:t>
            </a:r>
            <a:r>
              <a:rPr lang="sr-Latn-RS" sz="4000" b="1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 </a:t>
            </a:r>
            <a:r>
              <a:rPr lang="en-US" sz="3600" b="1" dirty="0" smtClean="0">
                <a:solidFill>
                  <a:schemeClr val="tx2">
                    <a:lumMod val="75000"/>
                  </a:schemeClr>
                </a:solidFill>
              </a:rPr>
              <a:t>БИРАЈ </a:t>
            </a:r>
            <a:r>
              <a:rPr lang="en-US" sz="3600" b="1" dirty="0" smtClean="0">
                <a:solidFill>
                  <a:schemeClr val="tx2">
                    <a:lumMod val="75000"/>
                  </a:schemeClr>
                </a:solidFill>
              </a:rPr>
              <a:t>ЗДРАВО! </a:t>
            </a:r>
          </a:p>
          <a:p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      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    </a:t>
            </a:r>
          </a:p>
          <a:p>
            <a:endParaRPr lang="en-GB" dirty="0"/>
          </a:p>
        </p:txBody>
      </p:sp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4001" y="4529477"/>
            <a:ext cx="648141" cy="6611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77148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356360"/>
            <a:ext cx="7315200" cy="4912043"/>
          </a:xfrm>
        </p:spPr>
        <p:txBody>
          <a:bodyPr>
            <a:normAutofit fontScale="92500" lnSpcReduction="20000"/>
          </a:bodyPr>
          <a:lstStyle/>
          <a:p>
            <a:r>
              <a:rPr lang="sr-Cyrl-CS" dirty="0" smtClean="0"/>
              <a:t>Најмање 30 минута физичке активности умереног интензитета 5 пута недељно</a:t>
            </a:r>
          </a:p>
          <a:p>
            <a:r>
              <a:rPr lang="sr-Cyrl-CS" dirty="0" smtClean="0"/>
              <a:t>Или најмање 75 минута интензивне физичке активности, распоређених током целе недеље </a:t>
            </a:r>
          </a:p>
          <a:p>
            <a:r>
              <a:rPr lang="sr-Cyrl-CS" dirty="0" smtClean="0"/>
              <a:t>Свирање, ходање, кућни послови, плес - све се рачуна!</a:t>
            </a:r>
          </a:p>
          <a:p>
            <a:r>
              <a:rPr lang="sr-Cyrl-CS" dirty="0" smtClean="0"/>
              <a:t>Будите активни сваки дан - ходајте степеницама, шетајте или возите бицикл уместо вожње</a:t>
            </a:r>
          </a:p>
          <a:p>
            <a:r>
              <a:rPr lang="sr-Cyrl-CS" dirty="0" smtClean="0"/>
              <a:t>Останите фит код куће - чак и ако сте у карантину, можете се придружити виртуелним часовима вежби </a:t>
            </a:r>
          </a:p>
          <a:p>
            <a:r>
              <a:rPr lang="sr-Cyrl-CS" dirty="0" smtClean="0"/>
              <a:t>Преузмите апликацију за вежбање или користите педометар да бисте пратили свој напредак 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447800" y="227966"/>
            <a:ext cx="7315200" cy="1325563"/>
          </a:xfrm>
        </p:spPr>
        <p:txBody>
          <a:bodyPr>
            <a:normAutofit/>
          </a:bodyPr>
          <a:lstStyle/>
          <a:p>
            <a:pPr algn="ctr"/>
            <a:r>
              <a:rPr lang="sr-Cyrl-CS" dirty="0" smtClean="0">
                <a:solidFill>
                  <a:schemeClr val="tx2">
                    <a:lumMod val="75000"/>
                  </a:schemeClr>
                </a:solidFill>
              </a:rPr>
              <a:t>КОРИСТИТЕ        ДА  БУДЕТЕ АКТИВНИ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4271" y="592015"/>
            <a:ext cx="648141" cy="6611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259080"/>
            <a:ext cx="7315200" cy="1325563"/>
          </a:xfrm>
        </p:spPr>
        <p:txBody>
          <a:bodyPr/>
          <a:lstStyle/>
          <a:p>
            <a:r>
              <a:rPr lang="sr-Cyrl-CS" dirty="0" smtClean="0">
                <a:solidFill>
                  <a:schemeClr val="tx2">
                    <a:lumMod val="75000"/>
                  </a:schemeClr>
                </a:solidFill>
              </a:rPr>
              <a:t>КОРИСТИТЕ        ДА КАЖЕТЕ “НЕ” ПУШЕЊУ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1120" y="1402080"/>
            <a:ext cx="7498080" cy="4998720"/>
          </a:xfrm>
        </p:spPr>
        <p:txBody>
          <a:bodyPr>
            <a:normAutofit fontScale="92500" lnSpcReduction="20000"/>
          </a:bodyPr>
          <a:lstStyle/>
          <a:p>
            <a:r>
              <a:rPr lang="sr-Cyrl-CS" dirty="0" smtClean="0"/>
              <a:t>То је најбоље што можете учинити да побољшате здравље срца!</a:t>
            </a:r>
          </a:p>
          <a:p>
            <a:r>
              <a:rPr lang="sr-Cyrl-CS" dirty="0" smtClean="0"/>
              <a:t>У року од 2 године од престанка пушења ризик од коронарне болести срца је значајно смањен</a:t>
            </a:r>
          </a:p>
          <a:p>
            <a:r>
              <a:rPr lang="sr-Cyrl-CS" dirty="0" smtClean="0"/>
              <a:t>У року од 15 година ризик од КВБ се враћа на ризик непушача</a:t>
            </a:r>
          </a:p>
          <a:p>
            <a:r>
              <a:rPr lang="sr-Cyrl-CS" dirty="0" smtClean="0"/>
              <a:t>Излагање пасивном пушењу је такође узрок срчаних обољења код непушача</a:t>
            </a:r>
          </a:p>
          <a:p>
            <a:r>
              <a:rPr lang="sr-Cyrl-CS" dirty="0" smtClean="0"/>
              <a:t>Ако престанете (или не почнете уопште), не само да ћете побољшати своје здравље, већ и здравље оних око вас</a:t>
            </a:r>
          </a:p>
          <a:p>
            <a:r>
              <a:rPr lang="sr-Cyrl-CS" dirty="0" smtClean="0"/>
              <a:t>Ако имате проблема са одвикавањем, затражите стручни савет и распитајте се где се пружају услуге одвикавања од пушења</a:t>
            </a: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3271" y="592015"/>
            <a:ext cx="648141" cy="6611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160" y="198120"/>
            <a:ext cx="8625840" cy="1325563"/>
          </a:xfrm>
        </p:spPr>
        <p:txBody>
          <a:bodyPr>
            <a:normAutofit/>
          </a:bodyPr>
          <a:lstStyle/>
          <a:p>
            <a:pPr algn="ctr"/>
            <a:r>
              <a:rPr lang="sr-Cyrl-CS" dirty="0" smtClean="0">
                <a:solidFill>
                  <a:schemeClr val="tx2">
                    <a:lumMod val="75000"/>
                  </a:schemeClr>
                </a:solidFill>
              </a:rPr>
              <a:t>       УПОТРЕБИТЕ         ЗА БОРБУ против </a:t>
            </a:r>
            <a:r>
              <a:rPr lang="sr-Latn-CS" dirty="0" smtClean="0">
                <a:solidFill>
                  <a:schemeClr val="tx2">
                    <a:lumMod val="75000"/>
                  </a:schemeClr>
                </a:solidFill>
              </a:rPr>
              <a:t>COVID</a:t>
            </a:r>
            <a:r>
              <a:rPr lang="sr-Cyrl-CS" dirty="0" smtClean="0">
                <a:solidFill>
                  <a:schemeClr val="tx2">
                    <a:lumMod val="75000"/>
                  </a:schemeClr>
                </a:solidFill>
              </a:rPr>
              <a:t>-19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945" y="1336271"/>
            <a:ext cx="7408719" cy="4983480"/>
          </a:xfrm>
        </p:spPr>
        <p:txBody>
          <a:bodyPr>
            <a:noAutofit/>
          </a:bodyPr>
          <a:lstStyle/>
          <a:p>
            <a:pPr marL="180000">
              <a:spcBef>
                <a:spcPts val="600"/>
              </a:spcBef>
            </a:pPr>
            <a:r>
              <a:rPr lang="sr-Cyrl-CS" sz="2400" dirty="0" smtClean="0"/>
              <a:t>Често перите руке - користите сапун и воду најмање 20 секунди</a:t>
            </a:r>
          </a:p>
          <a:p>
            <a:pPr marL="180000">
              <a:spcBef>
                <a:spcPts val="600"/>
              </a:spcBef>
            </a:pPr>
            <a:r>
              <a:rPr lang="sr-Cyrl-CS" sz="2400" dirty="0" smtClean="0"/>
              <a:t>Избегавајте поздраве и држите се на удаљености већој од 2 метра</a:t>
            </a:r>
          </a:p>
          <a:p>
            <a:pPr marL="180000">
              <a:spcBef>
                <a:spcPts val="600"/>
              </a:spcBef>
            </a:pPr>
            <a:r>
              <a:rPr lang="sr-Cyrl-CS" sz="2400" dirty="0" smtClean="0"/>
              <a:t>Избегавајте додиривање лица - нарочито очију, носа и уста</a:t>
            </a:r>
          </a:p>
          <a:p>
            <a:pPr marL="180000">
              <a:spcBef>
                <a:spcPts val="600"/>
              </a:spcBef>
            </a:pPr>
            <a:r>
              <a:rPr lang="sr-Cyrl-CS" sz="2400" dirty="0" smtClean="0"/>
              <a:t>Увек кашљите или кијајте у марамицу или лакат да бисте заштитили друге </a:t>
            </a:r>
          </a:p>
          <a:p>
            <a:pPr marL="180000">
              <a:spcBef>
                <a:spcPts val="600"/>
              </a:spcBef>
            </a:pPr>
            <a:r>
              <a:rPr lang="sr-Cyrl-CS" sz="2400" dirty="0" smtClean="0"/>
              <a:t>На време потражите лекарски савет – јавите се у ковид амбуланту ако имате температуру, кашаљ или отежано дисање</a:t>
            </a:r>
          </a:p>
          <a:p>
            <a:pPr marL="180000">
              <a:spcBef>
                <a:spcPts val="600"/>
              </a:spcBef>
            </a:pPr>
            <a:r>
              <a:rPr lang="sr-Cyrl-CS" sz="2400" dirty="0" smtClean="0"/>
              <a:t>Останите код куће, будите информисани - следите савете надлежних и здравствених радника</a:t>
            </a:r>
          </a:p>
          <a:p>
            <a:pPr marL="180000">
              <a:spcBef>
                <a:spcPts val="600"/>
              </a:spcBef>
            </a:pPr>
            <a:r>
              <a:rPr lang="en-US" sz="2400" dirty="0" err="1" smtClean="0"/>
              <a:t>Вакцинишите</a:t>
            </a:r>
            <a:r>
              <a:rPr lang="en-US" sz="2400" dirty="0" smtClean="0"/>
              <a:t> </a:t>
            </a:r>
            <a:r>
              <a:rPr lang="en-US" sz="2400" dirty="0" err="1" smtClean="0"/>
              <a:t>се</a:t>
            </a:r>
            <a:r>
              <a:rPr lang="sr-Cyrl-RS" sz="2400" dirty="0" smtClean="0"/>
              <a:t>!</a:t>
            </a:r>
            <a:endParaRPr lang="en-US" sz="2400" dirty="0"/>
          </a:p>
        </p:txBody>
      </p:sp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8511" y="576775"/>
            <a:ext cx="648141" cy="6611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447800" y="685166"/>
            <a:ext cx="7315200" cy="1325563"/>
          </a:xfrm>
        </p:spPr>
        <p:txBody>
          <a:bodyPr/>
          <a:lstStyle/>
          <a:p>
            <a:r>
              <a:rPr lang="sr-Cyrl-RS" dirty="0" smtClean="0">
                <a:solidFill>
                  <a:schemeClr val="tx2">
                    <a:lumMod val="75000"/>
                  </a:schemeClr>
                </a:solidFill>
              </a:rPr>
              <a:t>Светски дан срца 2021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294228" y="1825625"/>
            <a:ext cx="7468772" cy="4351338"/>
          </a:xfrm>
        </p:spPr>
        <p:txBody>
          <a:bodyPr/>
          <a:lstStyle/>
          <a:p>
            <a:pPr>
              <a:buNone/>
            </a:pPr>
            <a:r>
              <a:rPr lang="sr-Cyrl-RS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endParaRPr lang="sr-Cyrl-RS" b="1" dirty="0" smtClean="0"/>
          </a:p>
          <a:p>
            <a:pPr>
              <a:buNone/>
            </a:pPr>
            <a:r>
              <a:rPr lang="sr-Cyrl-RS" dirty="0" smtClean="0"/>
              <a:t>У</a:t>
            </a:r>
            <a:r>
              <a:rPr lang="en-US" dirty="0" err="1" smtClean="0"/>
              <a:t>потреби</a:t>
            </a:r>
            <a:r>
              <a:rPr lang="sr-Cyrl-RS" dirty="0" smtClean="0"/>
              <a:t>те</a:t>
            </a:r>
            <a:r>
              <a:rPr lang="en-US" dirty="0" smtClean="0"/>
              <a:t> </a:t>
            </a:r>
            <a:r>
              <a:rPr lang="sr-Cyrl-RS" dirty="0" smtClean="0"/>
              <a:t>своје</a:t>
            </a:r>
            <a:r>
              <a:rPr lang="en-US" dirty="0" smtClean="0"/>
              <a:t> </a:t>
            </a:r>
            <a:r>
              <a:rPr lang="en-US" dirty="0" err="1" smtClean="0"/>
              <a:t>знање</a:t>
            </a:r>
            <a:r>
              <a:rPr lang="en-US" dirty="0" smtClean="0"/>
              <a:t>, </a:t>
            </a:r>
            <a:endParaRPr lang="sr-Cyrl-RS" dirty="0" smtClean="0"/>
          </a:p>
          <a:p>
            <a:pPr>
              <a:buNone/>
            </a:pPr>
            <a:r>
              <a:rPr lang="sr-Cyrl-RS" dirty="0" smtClean="0"/>
              <a:t>осећања</a:t>
            </a:r>
            <a:r>
              <a:rPr lang="en-US" dirty="0" smtClean="0"/>
              <a:t> и </a:t>
            </a:r>
            <a:r>
              <a:rPr lang="en-US" dirty="0" err="1" smtClean="0"/>
              <a:t>утицај</a:t>
            </a:r>
            <a:r>
              <a:rPr lang="en-US" dirty="0" smtClean="0"/>
              <a:t> </a:t>
            </a:r>
            <a:endParaRPr lang="sr-Cyrl-RS" dirty="0" smtClean="0"/>
          </a:p>
          <a:p>
            <a:pPr>
              <a:buNone/>
            </a:pPr>
            <a:r>
              <a:rPr lang="en-US" dirty="0" err="1" smtClean="0"/>
              <a:t>како</a:t>
            </a:r>
            <a:r>
              <a:rPr lang="en-US" dirty="0" smtClean="0"/>
              <a:t> </a:t>
            </a:r>
            <a:r>
              <a:rPr lang="en-US" dirty="0" err="1" smtClean="0"/>
              <a:t>би</a:t>
            </a:r>
            <a:r>
              <a:rPr lang="sr-Cyrl-RS" dirty="0" smtClean="0"/>
              <a:t>сте</a:t>
            </a:r>
            <a:r>
              <a:rPr lang="en-US" dirty="0" smtClean="0"/>
              <a:t> </a:t>
            </a:r>
            <a:r>
              <a:rPr lang="en-US" dirty="0" err="1" smtClean="0"/>
              <a:t>били</a:t>
            </a:r>
            <a:r>
              <a:rPr lang="en-US" dirty="0" smtClean="0"/>
              <a:t> </a:t>
            </a:r>
            <a:r>
              <a:rPr lang="en-US" dirty="0" err="1" smtClean="0"/>
              <a:t>сигурни</a:t>
            </a:r>
            <a:r>
              <a:rPr lang="en-US" dirty="0" smtClean="0"/>
              <a:t> </a:t>
            </a:r>
            <a:r>
              <a:rPr lang="en-US" dirty="0" err="1" smtClean="0"/>
              <a:t>да</a:t>
            </a:r>
            <a:r>
              <a:rPr lang="en-US" dirty="0" smtClean="0"/>
              <a:t> </a:t>
            </a:r>
            <a:r>
              <a:rPr lang="sr-Cyrl-RS" dirty="0" smtClean="0"/>
              <a:t>В</a:t>
            </a:r>
            <a:r>
              <a:rPr lang="en-US" dirty="0" smtClean="0"/>
              <a:t>и,</a:t>
            </a:r>
            <a:endParaRPr lang="sr-Cyrl-RS" dirty="0" smtClean="0"/>
          </a:p>
          <a:p>
            <a:pPr>
              <a:buNone/>
            </a:pPr>
            <a:r>
              <a:rPr lang="en-US" dirty="0" smtClean="0"/>
              <a:t> </a:t>
            </a:r>
            <a:r>
              <a:rPr lang="sr-Cyrl-RS" dirty="0" smtClean="0"/>
              <a:t>В</a:t>
            </a:r>
            <a:r>
              <a:rPr lang="en-US" dirty="0" err="1" smtClean="0"/>
              <a:t>аши</a:t>
            </a:r>
            <a:r>
              <a:rPr lang="en-US" dirty="0" smtClean="0"/>
              <a:t> </a:t>
            </a:r>
            <a:r>
              <a:rPr lang="en-US" dirty="0" err="1" smtClean="0"/>
              <a:t>најближи</a:t>
            </a:r>
            <a:r>
              <a:rPr lang="en-US" dirty="0" smtClean="0"/>
              <a:t> и </a:t>
            </a:r>
            <a:r>
              <a:rPr lang="en-US" dirty="0" err="1" smtClean="0"/>
              <a:t>заједниц</a:t>
            </a:r>
            <a:r>
              <a:rPr lang="sr-Cyrl-RS" dirty="0" smtClean="0"/>
              <a:t>а</a:t>
            </a:r>
            <a:r>
              <a:rPr lang="en-US" dirty="0" smtClean="0"/>
              <a:t> </a:t>
            </a:r>
            <a:r>
              <a:rPr lang="en-US" dirty="0" err="1" smtClean="0"/>
              <a:t>чији</a:t>
            </a:r>
            <a:r>
              <a:rPr lang="en-US" dirty="0" smtClean="0"/>
              <a:t> с</a:t>
            </a:r>
            <a:r>
              <a:rPr lang="sr-Cyrl-RS" dirty="0" smtClean="0"/>
              <a:t>те</a:t>
            </a:r>
            <a:r>
              <a:rPr lang="en-US" dirty="0" smtClean="0"/>
              <a:t> </a:t>
            </a:r>
            <a:r>
              <a:rPr lang="en-US" dirty="0" err="1" smtClean="0"/>
              <a:t>део</a:t>
            </a:r>
            <a:r>
              <a:rPr lang="en-US" dirty="0" smtClean="0"/>
              <a:t> </a:t>
            </a:r>
            <a:endParaRPr lang="sr-Cyrl-RS" dirty="0" smtClean="0"/>
          </a:p>
          <a:p>
            <a:pPr>
              <a:buNone/>
            </a:pPr>
            <a:r>
              <a:rPr lang="en-US" dirty="0" err="1" smtClean="0"/>
              <a:t>има</a:t>
            </a:r>
            <a:r>
              <a:rPr lang="sr-Cyrl-RS" dirty="0" smtClean="0"/>
              <a:t>те</a:t>
            </a:r>
            <a:r>
              <a:rPr lang="en-US" dirty="0" smtClean="0"/>
              <a:t> </a:t>
            </a:r>
            <a:r>
              <a:rPr lang="en-US" dirty="0" err="1" smtClean="0"/>
              <a:t>најбоље</a:t>
            </a:r>
            <a:r>
              <a:rPr lang="en-US" dirty="0" smtClean="0"/>
              <a:t> </a:t>
            </a:r>
            <a:r>
              <a:rPr lang="en-US" dirty="0" err="1" smtClean="0"/>
              <a:t>шансе</a:t>
            </a:r>
            <a:r>
              <a:rPr lang="en-US" dirty="0" smtClean="0"/>
              <a:t> </a:t>
            </a:r>
            <a:r>
              <a:rPr lang="en-US" dirty="0" err="1" smtClean="0"/>
              <a:t>за</a:t>
            </a:r>
            <a:r>
              <a:rPr lang="en-US" dirty="0" smtClean="0"/>
              <a:t> </a:t>
            </a:r>
            <a:r>
              <a:rPr lang="en-US" dirty="0" err="1" smtClean="0"/>
              <a:t>здрав</a:t>
            </a:r>
            <a:r>
              <a:rPr lang="en-US" dirty="0" smtClean="0"/>
              <a:t> </a:t>
            </a:r>
            <a:r>
              <a:rPr lang="en-US" dirty="0" err="1" smtClean="0"/>
              <a:t>живот</a:t>
            </a:r>
            <a:r>
              <a:rPr lang="en-US" dirty="0" smtClean="0"/>
              <a:t>.</a:t>
            </a:r>
            <a:endParaRPr lang="sr-Cyrl-RS" dirty="0" smtClean="0"/>
          </a:p>
          <a:p>
            <a:pPr>
              <a:buNone/>
            </a:pPr>
            <a:endParaRPr lang="sr-Cyrl-RS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None/>
            </a:pPr>
            <a:r>
              <a:rPr lang="en-US" b="1" dirty="0" smtClean="0"/>
              <a:t>KОРИСТИ</a:t>
            </a:r>
            <a:r>
              <a:rPr lang="sr-Cyrl-RS" b="1" dirty="0" smtClean="0"/>
              <a:t>  </a:t>
            </a:r>
            <a:r>
              <a:rPr lang="en-US" b="1" dirty="0" smtClean="0"/>
              <a:t> </a:t>
            </a:r>
            <a:r>
              <a:rPr lang="sr-Cyrl-RS" b="1" dirty="0" smtClean="0"/>
              <a:t>       </a:t>
            </a:r>
            <a:r>
              <a:rPr lang="en-US" b="1" dirty="0" smtClean="0"/>
              <a:t>ЗА ПОВЕЗИВАЊЕ</a:t>
            </a:r>
            <a:endParaRPr lang="sr-Cyrl-RS" b="1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7" name="Picture 2" descr="C:\Users\Korisnik\Desktop\SDS 2021\WHD21_Poster-A4P-Purpose-Typography-Campaign-Statement-scale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01075" y="383932"/>
            <a:ext cx="2316205" cy="3276014"/>
          </a:xfrm>
          <a:prstGeom prst="rect">
            <a:avLst/>
          </a:prstGeom>
          <a:noFill/>
        </p:spPr>
      </p:pic>
      <p:pic>
        <p:nvPicPr>
          <p:cNvPr id="6" name="Picture 5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6991" y="5255455"/>
            <a:ext cx="648141" cy="6611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solidFill>
                  <a:schemeClr val="tx2">
                    <a:lumMod val="75000"/>
                  </a:schemeClr>
                </a:solidFill>
              </a:rPr>
              <a:t>Светски дан срца 2021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294228" y="1825625"/>
            <a:ext cx="7468772" cy="4351338"/>
          </a:xfrm>
        </p:spPr>
        <p:txBody>
          <a:bodyPr/>
          <a:lstStyle/>
          <a:p>
            <a:pPr>
              <a:buNone/>
            </a:pPr>
            <a:r>
              <a:rPr lang="sr-Cyrl-RS" dirty="0" smtClean="0">
                <a:solidFill>
                  <a:schemeClr val="tx2">
                    <a:lumMod val="75000"/>
                  </a:schemeClr>
                </a:solidFill>
              </a:rPr>
              <a:t>     Обележава се под слоганом:</a:t>
            </a:r>
          </a:p>
          <a:p>
            <a:pPr>
              <a:buNone/>
            </a:pPr>
            <a:r>
              <a:rPr lang="sr-Cyrl-RS" b="1" dirty="0" smtClean="0">
                <a:solidFill>
                  <a:schemeClr val="tx2">
                    <a:lumMod val="75000"/>
                  </a:schemeClr>
                </a:solidFill>
              </a:rPr>
              <a:t>“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KОРИСТИ </a:t>
            </a:r>
            <a:r>
              <a:rPr lang="sr-Cyrl-RS" b="1" dirty="0" smtClean="0">
                <a:solidFill>
                  <a:schemeClr val="tx2">
                    <a:lumMod val="75000"/>
                  </a:schemeClr>
                </a:solidFill>
              </a:rPr>
              <a:t>        Д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А </a:t>
            </a:r>
            <a:r>
              <a:rPr lang="sr-Cyrl-RS" b="1" dirty="0" smtClean="0">
                <a:solidFill>
                  <a:schemeClr val="tx2">
                    <a:lumMod val="75000"/>
                  </a:schemeClr>
                </a:solidFill>
              </a:rPr>
              <a:t>СЕ 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ПОВЕ</a:t>
            </a:r>
            <a:r>
              <a:rPr lang="sr-Cyrl-RS" b="1" dirty="0" smtClean="0">
                <a:solidFill>
                  <a:schemeClr val="tx2">
                    <a:lumMod val="75000"/>
                  </a:schemeClr>
                </a:solidFill>
              </a:rPr>
              <a:t>ЖЕШ”</a:t>
            </a:r>
          </a:p>
          <a:p>
            <a:pPr>
              <a:buNone/>
            </a:pPr>
            <a:endParaRPr lang="sr-Cyrl-RS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None/>
            </a:pPr>
            <a:endParaRPr lang="sr-Cyrl-RS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None/>
            </a:pPr>
            <a:r>
              <a:rPr lang="sr-Cyrl-RS" b="1" dirty="0" smtClean="0">
                <a:solidFill>
                  <a:schemeClr val="tx2">
                    <a:lumMod val="75000"/>
                  </a:schemeClr>
                </a:solidFill>
              </a:rPr>
              <a:t>Циљ: </a:t>
            </a:r>
            <a:r>
              <a:rPr lang="sr-Cyrl-RS" dirty="0" smtClean="0">
                <a:solidFill>
                  <a:schemeClr val="tx2">
                    <a:lumMod val="75000"/>
                  </a:schemeClr>
                </a:solidFill>
              </a:rPr>
              <a:t>И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скористи</a:t>
            </a:r>
            <a:r>
              <a:rPr lang="sr-Cyrl-RS" dirty="0" smtClean="0">
                <a:solidFill>
                  <a:schemeClr val="tx2">
                    <a:lumMod val="75000"/>
                  </a:schemeClr>
                </a:solidFill>
              </a:rPr>
              <a:t>ти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моћ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дигиталног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sr-Cyrl-RS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повезивања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за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sr-Cyrl-RS" dirty="0" smtClean="0">
                <a:solidFill>
                  <a:schemeClr val="tx2">
                    <a:lumMod val="75000"/>
                  </a:schemeClr>
                </a:solidFill>
              </a:rPr>
              <a:t>повећање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свести</a:t>
            </a:r>
            <a:r>
              <a:rPr lang="sr-Cyrl-RS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превенцију</a:t>
            </a:r>
            <a:r>
              <a:rPr lang="sr-Cyrl-RS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и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управља</a:t>
            </a:r>
            <a:r>
              <a:rPr lang="sr-Cyrl-RS" dirty="0" smtClean="0">
                <a:solidFill>
                  <a:schemeClr val="tx2">
                    <a:lumMod val="75000"/>
                  </a:schemeClr>
                </a:solidFill>
              </a:rPr>
              <a:t>њ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е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кардиоваскуларним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болестима</a:t>
            </a:r>
            <a:endParaRPr lang="en-US" dirty="0">
              <a:solidFill>
                <a:schemeClr val="tx2">
                  <a:lumMod val="75000"/>
                </a:schemeClr>
              </a:solidFill>
              <a:latin typeface="+mj-lt"/>
            </a:endParaRPr>
          </a:p>
        </p:txBody>
      </p:sp>
      <p:pic>
        <p:nvPicPr>
          <p:cNvPr id="6" name="Picture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2518" y="2349305"/>
            <a:ext cx="416608" cy="4100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3" descr="C:\Users\Korisnik\Desktop\SDS 2021\WHD21_Poster-A4P-Mosaic-Use-heart-to-connect-scale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90087" y="267285"/>
            <a:ext cx="2386284" cy="33750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RS" dirty="0" smtClean="0">
                <a:solidFill>
                  <a:schemeClr val="tx2">
                    <a:lumMod val="75000"/>
                  </a:schemeClr>
                </a:solidFill>
              </a:rPr>
              <a:t>КАРДИОВАСКУЛАРНЕ БОЛЕСТИ (КВБ)</a:t>
            </a:r>
            <a:br>
              <a:rPr lang="sr-Cyrl-RS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sr-Cyrl-RS" dirty="0" smtClean="0">
                <a:solidFill>
                  <a:schemeClr val="tx2">
                    <a:lumMod val="75000"/>
                  </a:schemeClr>
                </a:solidFill>
              </a:rPr>
              <a:t>УБИЦА БР. 1 У СВЕТУ!</a:t>
            </a:r>
            <a:endParaRPr lang="en-GB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2038985"/>
            <a:ext cx="7315200" cy="4351338"/>
          </a:xfrm>
        </p:spPr>
        <p:txBody>
          <a:bodyPr/>
          <a:lstStyle/>
          <a:p>
            <a:r>
              <a:rPr lang="sr-Cyrl-CS" b="1" dirty="0" smtClean="0"/>
              <a:t>18,6</a:t>
            </a:r>
            <a:r>
              <a:rPr lang="sr-Cyrl-CS" dirty="0" smtClean="0"/>
              <a:t> </a:t>
            </a:r>
            <a:r>
              <a:rPr lang="sr-Cyrl-CS" b="1" dirty="0" smtClean="0"/>
              <a:t>милиона</a:t>
            </a:r>
            <a:r>
              <a:rPr lang="sr-Cyrl-CS" dirty="0" smtClean="0"/>
              <a:t> смртних исхода сваке године</a:t>
            </a:r>
          </a:p>
          <a:p>
            <a:r>
              <a:rPr lang="en-US" b="1" cap="all" dirty="0" smtClean="0"/>
              <a:t>31%</a:t>
            </a:r>
            <a:r>
              <a:rPr lang="sr-Cyrl-RS" b="1" cap="all" dirty="0" smtClean="0"/>
              <a:t> </a:t>
            </a:r>
            <a:r>
              <a:rPr lang="sr-Cyrl-RS" dirty="0" smtClean="0"/>
              <a:t>свих смрти су последица</a:t>
            </a:r>
            <a:r>
              <a:rPr lang="sr-Cyrl-RS" cap="all" dirty="0" smtClean="0"/>
              <a:t> КВБ</a:t>
            </a:r>
            <a:endParaRPr lang="en-US" cap="all" dirty="0" smtClean="0"/>
          </a:p>
          <a:p>
            <a:r>
              <a:rPr lang="ru-RU" b="1" dirty="0" smtClean="0"/>
              <a:t>до 2030</a:t>
            </a:r>
            <a:r>
              <a:rPr lang="ru-RU" dirty="0" smtClean="0"/>
              <a:t>. </a:t>
            </a:r>
            <a:r>
              <a:rPr lang="sr-Cyrl-RS" dirty="0" smtClean="0"/>
              <a:t>предвиђа се да ће </a:t>
            </a:r>
            <a:r>
              <a:rPr lang="ru-RU" dirty="0" smtClean="0"/>
              <a:t>број умрлих порасти на </a:t>
            </a:r>
            <a:r>
              <a:rPr lang="ru-RU" b="1" dirty="0" smtClean="0"/>
              <a:t>23 милиона</a:t>
            </a:r>
            <a:endParaRPr lang="sr-Cyrl-CS" b="1" dirty="0" smtClean="0"/>
          </a:p>
          <a:p>
            <a:r>
              <a:rPr lang="en-US" b="1" dirty="0" smtClean="0"/>
              <a:t>520 </a:t>
            </a:r>
            <a:r>
              <a:rPr lang="en-US" b="1" dirty="0" err="1" smtClean="0"/>
              <a:t>милиона</a:t>
            </a:r>
            <a:r>
              <a:rPr lang="en-US" b="1" dirty="0" smtClean="0"/>
              <a:t> </a:t>
            </a:r>
            <a:r>
              <a:rPr lang="en-US" dirty="0" err="1" smtClean="0"/>
              <a:t>људи</a:t>
            </a:r>
            <a:r>
              <a:rPr lang="en-US" dirty="0" smtClean="0"/>
              <a:t> </a:t>
            </a:r>
            <a:r>
              <a:rPr lang="sr-Cyrl-RS" dirty="0" smtClean="0"/>
              <a:t>у свету живи са КВБ</a:t>
            </a:r>
            <a:endParaRPr lang="en-US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96345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>
                <a:solidFill>
                  <a:srgbClr val="002060"/>
                </a:solidFill>
              </a:rPr>
              <a:t>КВБ ДОМИНИРАЈУ У СЛИЦИ ЗДРАВЉА СТАНОВНИКА СРБИЈЕ</a:t>
            </a:r>
            <a:r>
              <a:rPr lang="en-US" dirty="0" smtClean="0">
                <a:solidFill>
                  <a:srgbClr val="002060"/>
                </a:solidFill>
              </a:rPr>
              <a:t>…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повишен</a:t>
            </a:r>
            <a:r>
              <a:rPr lang="en-US" dirty="0" smtClean="0"/>
              <a:t> </a:t>
            </a:r>
            <a:r>
              <a:rPr lang="en-US" dirty="0" err="1" smtClean="0"/>
              <a:t>крвни</a:t>
            </a:r>
            <a:r>
              <a:rPr lang="en-US" dirty="0" smtClean="0"/>
              <a:t> </a:t>
            </a:r>
            <a:r>
              <a:rPr lang="en-US" dirty="0" err="1" smtClean="0"/>
              <a:t>притисак</a:t>
            </a:r>
            <a:r>
              <a:rPr lang="sr-Cyrl-RS" dirty="0" smtClean="0"/>
              <a:t> </a:t>
            </a:r>
            <a:r>
              <a:rPr lang="sr-Cyrl-RS" sz="2400" dirty="0" smtClean="0"/>
              <a:t>(с</a:t>
            </a:r>
            <a:r>
              <a:rPr lang="en-US" sz="2400" dirty="0" err="1" smtClean="0"/>
              <a:t>вак</a:t>
            </a:r>
            <a:r>
              <a:rPr lang="sr-Cyrl-RS" sz="2400" dirty="0" smtClean="0"/>
              <a:t>и 3.)</a:t>
            </a:r>
          </a:p>
          <a:p>
            <a:r>
              <a:rPr lang="en-US" dirty="0" err="1" smtClean="0"/>
              <a:t>коронарн</a:t>
            </a:r>
            <a:r>
              <a:rPr lang="sr-Cyrl-RS" dirty="0" smtClean="0"/>
              <a:t>а</a:t>
            </a:r>
            <a:r>
              <a:rPr lang="en-US" dirty="0" smtClean="0"/>
              <a:t> </a:t>
            </a:r>
            <a:r>
              <a:rPr lang="en-US" dirty="0" err="1" smtClean="0"/>
              <a:t>болест</a:t>
            </a:r>
            <a:r>
              <a:rPr lang="en-US" dirty="0" smtClean="0"/>
              <a:t> </a:t>
            </a:r>
            <a:r>
              <a:rPr lang="en-US" dirty="0" err="1" smtClean="0"/>
              <a:t>срца</a:t>
            </a:r>
            <a:r>
              <a:rPr lang="en-US" dirty="0" smtClean="0"/>
              <a:t> </a:t>
            </a:r>
            <a:r>
              <a:rPr lang="sr-Cyrl-RS" sz="2400" dirty="0" smtClean="0"/>
              <a:t>(с</a:t>
            </a:r>
            <a:r>
              <a:rPr lang="en-US" sz="2400" dirty="0" err="1" smtClean="0"/>
              <a:t>вак</a:t>
            </a:r>
            <a:r>
              <a:rPr lang="sr-Cyrl-RS" sz="2400" dirty="0" smtClean="0"/>
              <a:t>и 11.)</a:t>
            </a:r>
          </a:p>
          <a:p>
            <a:r>
              <a:rPr lang="sr-Cyrl-RS" dirty="0" smtClean="0"/>
              <a:t>инфаркт миокарда </a:t>
            </a:r>
            <a:r>
              <a:rPr lang="sr-Cyrl-RS" sz="2400" dirty="0" smtClean="0"/>
              <a:t>(1,8%)</a:t>
            </a:r>
          </a:p>
          <a:p>
            <a:r>
              <a:rPr lang="sr-Cyrl-RS" dirty="0" smtClean="0"/>
              <a:t>мождани удар </a:t>
            </a:r>
            <a:r>
              <a:rPr lang="sr-Cyrl-RS" sz="2400" dirty="0" smtClean="0"/>
              <a:t>(1,2%)</a:t>
            </a:r>
          </a:p>
          <a:p>
            <a:pPr>
              <a:buNone/>
            </a:pPr>
            <a:r>
              <a:rPr lang="sr-Cyrl-RS" sz="2400" dirty="0" smtClean="0"/>
              <a:t>	</a:t>
            </a:r>
            <a:r>
              <a:rPr lang="sr-Cyrl-RS" sz="2000" i="1" dirty="0" smtClean="0"/>
              <a:t>Истраживање здравља становника Србије, 2019.</a:t>
            </a:r>
            <a:endParaRPr lang="en-US" sz="2400" dirty="0"/>
          </a:p>
        </p:txBody>
      </p:sp>
      <p:pic>
        <p:nvPicPr>
          <p:cNvPr id="2050" name="Picture 2" descr="C:\Users\Korisnik\Pictures\375px-Mars_symbol.svg.p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5654040" y="2941320"/>
            <a:ext cx="712470" cy="712470"/>
          </a:xfrm>
          <a:prstGeom prst="rect">
            <a:avLst/>
          </a:prstGeom>
          <a:noFill/>
        </p:spPr>
      </p:pic>
      <p:pic>
        <p:nvPicPr>
          <p:cNvPr id="2052" name="Picture 4" descr="C:\Users\Korisnik\Pictures\150px-FemalePink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19748" y="1950720"/>
            <a:ext cx="499311" cy="6324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solidFill>
                  <a:schemeClr val="tx2">
                    <a:lumMod val="75000"/>
                  </a:schemeClr>
                </a:solidFill>
              </a:rPr>
              <a:t>...</a:t>
            </a:r>
            <a:r>
              <a:rPr lang="sr-Cyrl-RS" dirty="0">
                <a:solidFill>
                  <a:schemeClr val="tx2">
                    <a:lumMod val="75000"/>
                  </a:schemeClr>
                </a:solidFill>
              </a:rPr>
              <a:t>И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sr-Cyrl-RS" dirty="0" smtClean="0">
                <a:solidFill>
                  <a:schemeClr val="tx2">
                    <a:lumMod val="75000"/>
                  </a:schemeClr>
                </a:solidFill>
              </a:rPr>
              <a:t>Б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EO</a:t>
            </a:r>
            <a:r>
              <a:rPr lang="sr-Cyrl-RS" dirty="0" smtClean="0">
                <a:solidFill>
                  <a:schemeClr val="tx2">
                    <a:lumMod val="75000"/>
                  </a:schemeClr>
                </a:solidFill>
              </a:rPr>
              <a:t>ГР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A</a:t>
            </a:r>
            <a:r>
              <a:rPr lang="sr-Cyrl-RS" dirty="0" smtClean="0">
                <a:solidFill>
                  <a:schemeClr val="tx2">
                    <a:lumMod val="75000"/>
                  </a:schemeClr>
                </a:solidFill>
              </a:rPr>
              <a:t>Д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A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612265"/>
            <a:ext cx="7315200" cy="435133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r-Cyrl-RS" dirty="0" smtClean="0"/>
              <a:t>Н</a:t>
            </a:r>
            <a:r>
              <a:rPr lang="en-US" dirty="0" err="1" smtClean="0"/>
              <a:t>ајчешће</a:t>
            </a:r>
            <a:r>
              <a:rPr lang="en-US" dirty="0" smtClean="0"/>
              <a:t> </a:t>
            </a:r>
            <a:r>
              <a:rPr lang="sr-Cyrl-RS" dirty="0" smtClean="0"/>
              <a:t>КВБ: </a:t>
            </a:r>
          </a:p>
          <a:p>
            <a:r>
              <a:rPr lang="en-US" sz="2400" dirty="0" err="1" smtClean="0"/>
              <a:t>болести</a:t>
            </a:r>
            <a:r>
              <a:rPr lang="en-US" sz="2400" dirty="0" smtClean="0"/>
              <a:t> </a:t>
            </a:r>
            <a:r>
              <a:rPr lang="en-US" sz="2400" dirty="0" err="1" smtClean="0"/>
              <a:t>крвних</a:t>
            </a:r>
            <a:r>
              <a:rPr lang="en-US" sz="2400" dirty="0" smtClean="0"/>
              <a:t> </a:t>
            </a:r>
            <a:r>
              <a:rPr lang="en-US" sz="2400" dirty="0" err="1" smtClean="0"/>
              <a:t>судова</a:t>
            </a:r>
            <a:r>
              <a:rPr lang="en-US" sz="2400" dirty="0" smtClean="0"/>
              <a:t> </a:t>
            </a:r>
            <a:r>
              <a:rPr lang="en-US" sz="2400" dirty="0" err="1" smtClean="0"/>
              <a:t>мозга</a:t>
            </a:r>
            <a:endParaRPr lang="sr-Cyrl-RS" sz="2400" dirty="0" smtClean="0"/>
          </a:p>
          <a:p>
            <a:r>
              <a:rPr lang="sr-Cyrl-RS" sz="2400" dirty="0" smtClean="0"/>
              <a:t>и</a:t>
            </a:r>
            <a:r>
              <a:rPr lang="en-US" sz="2400" dirty="0" err="1" smtClean="0"/>
              <a:t>схемијске</a:t>
            </a:r>
            <a:r>
              <a:rPr lang="sr-Cyrl-RS" sz="2400" dirty="0" smtClean="0"/>
              <a:t> болести срца</a:t>
            </a:r>
          </a:p>
          <a:p>
            <a:r>
              <a:rPr lang="en-US" sz="2400" dirty="0" err="1" smtClean="0"/>
              <a:t>друге</a:t>
            </a:r>
            <a:r>
              <a:rPr lang="en-US" sz="2400" dirty="0" smtClean="0"/>
              <a:t> </a:t>
            </a:r>
            <a:r>
              <a:rPr lang="en-US" sz="2400" dirty="0" err="1" smtClean="0"/>
              <a:t>болести</a:t>
            </a:r>
            <a:r>
              <a:rPr lang="en-US" sz="2400" dirty="0" smtClean="0"/>
              <a:t> </a:t>
            </a:r>
            <a:r>
              <a:rPr lang="en-US" sz="2400" dirty="0" err="1" smtClean="0"/>
              <a:t>срца</a:t>
            </a:r>
            <a:endParaRPr lang="sr-Cyrl-RS" sz="2400" dirty="0" smtClean="0"/>
          </a:p>
          <a:p>
            <a:pPr>
              <a:buBlip>
                <a:blip r:embed="rId2"/>
              </a:buBlip>
            </a:pPr>
            <a:r>
              <a:rPr lang="sr-Cyrl-RS" dirty="0" smtClean="0"/>
              <a:t> 4. разлог посета ПЗЗ </a:t>
            </a:r>
            <a:r>
              <a:rPr lang="sr-Cyrl-RS" sz="2400" dirty="0" smtClean="0"/>
              <a:t>(пад у 2020. због </a:t>
            </a:r>
            <a:r>
              <a:rPr lang="sr-Latn-RS" sz="2400" dirty="0" smtClean="0"/>
              <a:t>COVID-a)</a:t>
            </a:r>
            <a:endParaRPr lang="sr-Cyrl-RS" sz="2400" dirty="0" smtClean="0"/>
          </a:p>
          <a:p>
            <a:pPr>
              <a:buBlip>
                <a:blip r:embed="rId2"/>
              </a:buBlip>
            </a:pPr>
            <a:r>
              <a:rPr lang="sr-Cyrl-RS" dirty="0" smtClean="0"/>
              <a:t> 2. разлог болничког лечења </a:t>
            </a:r>
            <a:r>
              <a:rPr lang="sr-Cyrl-RS" sz="2400" dirty="0" smtClean="0"/>
              <a:t>(после тумора)</a:t>
            </a:r>
            <a:r>
              <a:rPr lang="en-US" dirty="0" smtClean="0"/>
              <a:t> </a:t>
            </a:r>
            <a:endParaRPr lang="sr-Cyrl-RS" dirty="0" smtClean="0"/>
          </a:p>
          <a:p>
            <a:pPr>
              <a:buNone/>
            </a:pPr>
            <a:r>
              <a:rPr lang="sr-Cyrl-RS" dirty="0" smtClean="0"/>
              <a:t>	</a:t>
            </a:r>
            <a:r>
              <a:rPr lang="en-US" sz="2400" b="1" i="1" dirty="0" err="1" smtClean="0"/>
              <a:t>Удео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болести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система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крвотока</a:t>
            </a:r>
            <a:r>
              <a:rPr lang="en-US" sz="2400" b="1" i="1" dirty="0" smtClean="0"/>
              <a:t> у </a:t>
            </a:r>
            <a:r>
              <a:rPr lang="en-US" sz="2400" b="1" i="1" dirty="0" err="1" smtClean="0"/>
              <a:t>укупној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смртности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Београђана</a:t>
            </a:r>
            <a:r>
              <a:rPr lang="sr-Cyrl-RS" dirty="0" smtClean="0"/>
              <a:t> </a:t>
            </a:r>
            <a:r>
              <a:rPr lang="en-US" b="1" dirty="0" smtClean="0"/>
              <a:t> 44,6%</a:t>
            </a:r>
          </a:p>
          <a:p>
            <a:endParaRPr lang="en-US" dirty="0"/>
          </a:p>
        </p:txBody>
      </p:sp>
      <p:pic>
        <p:nvPicPr>
          <p:cNvPr id="20484" name="Picture 4" descr="RPubs - Heart Disease Predictio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6775" y="594360"/>
            <a:ext cx="2745810" cy="182721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>
                <a:solidFill>
                  <a:schemeClr val="tx2">
                    <a:lumMod val="75000"/>
                  </a:schemeClr>
                </a:solidFill>
              </a:rPr>
              <a:t>ФАКТОРИ РИЗИКА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употреб</a:t>
            </a:r>
            <a:r>
              <a:rPr lang="sr-Cyrl-RS" dirty="0" smtClean="0"/>
              <a:t>а</a:t>
            </a:r>
            <a:r>
              <a:rPr lang="en-US" dirty="0" smtClean="0"/>
              <a:t> </a:t>
            </a:r>
            <a:r>
              <a:rPr lang="en-US" dirty="0" err="1" smtClean="0"/>
              <a:t>дувана</a:t>
            </a:r>
            <a:endParaRPr lang="sr-Cyrl-RS" dirty="0" smtClean="0"/>
          </a:p>
          <a:p>
            <a:r>
              <a:rPr lang="en-US" dirty="0" err="1" smtClean="0"/>
              <a:t>нездрав</a:t>
            </a:r>
            <a:r>
              <a:rPr lang="sr-Cyrl-RS" dirty="0" smtClean="0"/>
              <a:t>а</a:t>
            </a:r>
            <a:r>
              <a:rPr lang="en-US" dirty="0" smtClean="0"/>
              <a:t> </a:t>
            </a:r>
            <a:r>
              <a:rPr lang="en-US" dirty="0" err="1" smtClean="0"/>
              <a:t>исхран</a:t>
            </a:r>
            <a:r>
              <a:rPr lang="sr-Cyrl-RS" dirty="0" smtClean="0"/>
              <a:t>а</a:t>
            </a:r>
          </a:p>
          <a:p>
            <a:r>
              <a:rPr lang="sr-Cyrl-RS" dirty="0" smtClean="0"/>
              <a:t>ф</a:t>
            </a:r>
            <a:r>
              <a:rPr lang="en-US" dirty="0" err="1" smtClean="0"/>
              <a:t>изичк</a:t>
            </a:r>
            <a:r>
              <a:rPr lang="sr-Cyrl-RS" dirty="0" smtClean="0"/>
              <a:t>а</a:t>
            </a:r>
            <a:r>
              <a:rPr lang="en-US" dirty="0" smtClean="0"/>
              <a:t> </a:t>
            </a:r>
            <a:r>
              <a:rPr lang="en-US" dirty="0" err="1" smtClean="0"/>
              <a:t>неактивност</a:t>
            </a:r>
            <a:endParaRPr lang="sr-Cyrl-RS" dirty="0" smtClean="0"/>
          </a:p>
          <a:p>
            <a:r>
              <a:rPr lang="sr-Cyrl-CS" dirty="0" smtClean="0"/>
              <a:t> дијабетес</a:t>
            </a:r>
          </a:p>
          <a:p>
            <a:r>
              <a:rPr lang="sr-Cyrl-CS" dirty="0" smtClean="0"/>
              <a:t>висок крвни притисак</a:t>
            </a:r>
          </a:p>
          <a:p>
            <a:r>
              <a:rPr lang="sr-Cyrl-CS" dirty="0" smtClean="0"/>
              <a:t>гојазност</a:t>
            </a:r>
          </a:p>
          <a:p>
            <a:r>
              <a:rPr lang="sr-Cyrl-CS" dirty="0" smtClean="0"/>
              <a:t>реуматске болести</a:t>
            </a:r>
          </a:p>
          <a:p>
            <a:r>
              <a:rPr lang="sr-Cyrl-CS" dirty="0" smtClean="0"/>
              <a:t>загађење ваздуха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4" name="Picture 3" descr="8950363-smoking-ma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15847" y="1813560"/>
            <a:ext cx="1112099" cy="1706880"/>
          </a:xfrm>
          <a:prstGeom prst="rect">
            <a:avLst/>
          </a:prstGeom>
        </p:spPr>
      </p:pic>
      <p:pic>
        <p:nvPicPr>
          <p:cNvPr id="3074" name="Picture 2" descr="Heart Disease in Women — Facts and Statistic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21935" y="2151316"/>
            <a:ext cx="2237105" cy="268452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>
                <a:solidFill>
                  <a:schemeClr val="tx2">
                    <a:lumMod val="75000"/>
                  </a:schemeClr>
                </a:solidFill>
              </a:rPr>
              <a:t>ПОСЕБАН РИЗИК У ВРЕМЕ ПАНДЕМИЈЕ </a:t>
            </a:r>
            <a:br>
              <a:rPr lang="sr-Cyrl-RS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sr-Latn-RS" dirty="0" smtClean="0">
                <a:solidFill>
                  <a:schemeClr val="tx2">
                    <a:lumMod val="75000"/>
                  </a:schemeClr>
                </a:solidFill>
              </a:rPr>
              <a:t>COVID-19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734185"/>
            <a:ext cx="7315200" cy="4351338"/>
          </a:xfrm>
        </p:spPr>
        <p:txBody>
          <a:bodyPr>
            <a:normAutofit/>
          </a:bodyPr>
          <a:lstStyle/>
          <a:p>
            <a:r>
              <a:rPr lang="sr-Cyrl-RS" sz="2400" dirty="0" smtClean="0"/>
              <a:t>Избегавање одлазака на рутинске, па и хитне прегледе</a:t>
            </a:r>
          </a:p>
          <a:p>
            <a:r>
              <a:rPr lang="sr-Cyrl-RS" sz="2400" dirty="0" smtClean="0"/>
              <a:t>Недостатак приступа превенцији, лечењу и контроли</a:t>
            </a:r>
          </a:p>
          <a:p>
            <a:r>
              <a:rPr lang="sr-Cyrl-RS" sz="2400" dirty="0" smtClean="0"/>
              <a:t>Изолација од пријатеља и породице</a:t>
            </a:r>
          </a:p>
          <a:p>
            <a:pPr>
              <a:buNone/>
            </a:pPr>
            <a:r>
              <a:rPr lang="sr-Cyrl-RS" sz="2400" dirty="0" smtClean="0"/>
              <a:t>	</a:t>
            </a:r>
            <a:r>
              <a:rPr lang="sr-Cyrl-CS" sz="2400" b="1" i="1" dirty="0" smtClean="0"/>
              <a:t> Усамљеност и искљученост повезани са повећањем ризика од срчаних обољења за 30%</a:t>
            </a:r>
          </a:p>
          <a:p>
            <a:r>
              <a:rPr lang="sr-Cyrl-RS" sz="2400" dirty="0" smtClean="0"/>
              <a:t>Оболели од КВБ у већем ризику од </a:t>
            </a:r>
            <a:r>
              <a:rPr lang="en-US" sz="2400" dirty="0" err="1" smtClean="0"/>
              <a:t>тешк</a:t>
            </a:r>
            <a:r>
              <a:rPr lang="sr-Cyrl-RS" sz="2400" dirty="0" smtClean="0"/>
              <a:t>их</a:t>
            </a:r>
            <a:r>
              <a:rPr lang="en-US" sz="2400" dirty="0" smtClean="0"/>
              <a:t> </a:t>
            </a:r>
            <a:r>
              <a:rPr lang="en-US" sz="2400" dirty="0" err="1" smtClean="0"/>
              <a:t>форм</a:t>
            </a:r>
            <a:r>
              <a:rPr lang="sr-Cyrl-RS" sz="2400" dirty="0" smtClean="0"/>
              <a:t>и </a:t>
            </a:r>
            <a:r>
              <a:rPr lang="sr-Latn-RS" sz="2400" dirty="0" smtClean="0"/>
              <a:t>COVID-19</a:t>
            </a:r>
            <a:endParaRPr lang="sr-Cyrl-RS" sz="2400" dirty="0" smtClean="0"/>
          </a:p>
          <a:p>
            <a:pPr>
              <a:buNone/>
            </a:pPr>
            <a:endParaRPr lang="en-US" sz="2400" dirty="0" smtClean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9360" y="4970760"/>
            <a:ext cx="2270760" cy="133583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solidFill>
                  <a:schemeClr val="tx2">
                    <a:lumMod val="75000"/>
                  </a:schemeClr>
                </a:solidFill>
              </a:rPr>
              <a:t>КАКО СПРЕЧИТИ КВБ?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657985"/>
            <a:ext cx="7315200" cy="435133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sr-Cyrl-RS" dirty="0" smtClean="0"/>
              <a:t> К</a:t>
            </a:r>
            <a:r>
              <a:rPr lang="en-US" dirty="0" err="1" smtClean="0"/>
              <a:t>онтрол</a:t>
            </a:r>
            <a:r>
              <a:rPr lang="sr-Cyrl-RS" dirty="0" smtClean="0"/>
              <a:t>ом ф</a:t>
            </a:r>
            <a:r>
              <a:rPr lang="en-US" dirty="0" err="1" smtClean="0"/>
              <a:t>актора</a:t>
            </a:r>
            <a:r>
              <a:rPr lang="en-US" dirty="0" smtClean="0"/>
              <a:t> </a:t>
            </a:r>
            <a:r>
              <a:rPr lang="en-US" dirty="0" err="1" smtClean="0"/>
              <a:t>ризика</a:t>
            </a:r>
            <a:r>
              <a:rPr lang="sr-Cyrl-RS" dirty="0" smtClean="0"/>
              <a:t> може се   избећи </a:t>
            </a:r>
            <a:r>
              <a:rPr lang="en-US" dirty="0" err="1" smtClean="0"/>
              <a:t>најмање</a:t>
            </a:r>
            <a:r>
              <a:rPr lang="en-US" dirty="0" smtClean="0"/>
              <a:t> 80% </a:t>
            </a:r>
            <a:r>
              <a:rPr lang="en-US" dirty="0" err="1" smtClean="0"/>
              <a:t>превремених</a:t>
            </a:r>
            <a:r>
              <a:rPr lang="en-US" dirty="0" smtClean="0"/>
              <a:t> </a:t>
            </a:r>
            <a:r>
              <a:rPr lang="en-US" dirty="0" err="1" smtClean="0"/>
              <a:t>смрти</a:t>
            </a:r>
            <a:r>
              <a:rPr lang="en-US" dirty="0" smtClean="0"/>
              <a:t> </a:t>
            </a:r>
            <a:r>
              <a:rPr lang="en-US" dirty="0" err="1" smtClean="0"/>
              <a:t>од</a:t>
            </a:r>
            <a:r>
              <a:rPr lang="en-US" dirty="0" smtClean="0"/>
              <a:t> </a:t>
            </a:r>
            <a:r>
              <a:rPr lang="en-US" dirty="0" err="1" smtClean="0"/>
              <a:t>ових</a:t>
            </a:r>
            <a:r>
              <a:rPr lang="en-US" dirty="0" smtClean="0"/>
              <a:t> </a:t>
            </a:r>
            <a:r>
              <a:rPr lang="en-US" dirty="0" err="1" smtClean="0"/>
              <a:t>болести</a:t>
            </a:r>
            <a:r>
              <a:rPr lang="sr-Cyrl-RS" dirty="0" smtClean="0"/>
              <a:t>! 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П</a:t>
            </a:r>
            <a:r>
              <a:rPr lang="sr-Cyrl-RS" dirty="0" smtClean="0"/>
              <a:t>омозите свом </a:t>
            </a:r>
            <a:r>
              <a:rPr lang="en-US" dirty="0" err="1" smtClean="0"/>
              <a:t>срц</a:t>
            </a:r>
            <a:r>
              <a:rPr lang="sr-Cyrl-RS" dirty="0" smtClean="0"/>
              <a:t>у</a:t>
            </a:r>
            <a:r>
              <a:rPr lang="en-US" dirty="0" smtClean="0"/>
              <a:t> </a:t>
            </a:r>
            <a:r>
              <a:rPr lang="en-US" dirty="0" err="1" smtClean="0"/>
              <a:t>здравом</a:t>
            </a:r>
            <a:r>
              <a:rPr lang="en-US" dirty="0" smtClean="0"/>
              <a:t> </a:t>
            </a:r>
            <a:r>
              <a:rPr lang="en-US" dirty="0" err="1" smtClean="0"/>
              <a:t>исхраном</a:t>
            </a:r>
            <a:r>
              <a:rPr lang="en-US" dirty="0" smtClean="0"/>
              <a:t>, </a:t>
            </a:r>
            <a:r>
              <a:rPr lang="en-US" dirty="0" err="1" smtClean="0"/>
              <a:t>одбијајући</a:t>
            </a:r>
            <a:r>
              <a:rPr lang="en-US" dirty="0" smtClean="0"/>
              <a:t> </a:t>
            </a:r>
            <a:r>
              <a:rPr lang="en-US" dirty="0" err="1" smtClean="0"/>
              <a:t>дуван</a:t>
            </a:r>
            <a:r>
              <a:rPr lang="en-US" dirty="0" smtClean="0"/>
              <a:t> и </a:t>
            </a:r>
            <a:r>
              <a:rPr lang="en-US" dirty="0" err="1" smtClean="0"/>
              <a:t>вежбајући</a:t>
            </a:r>
            <a:r>
              <a:rPr lang="sr-Cyrl-RS" dirty="0" smtClean="0"/>
              <a:t>!</a:t>
            </a:r>
          </a:p>
          <a:p>
            <a:pPr>
              <a:buFont typeface="Wingdings" pitchFamily="2" charset="2"/>
              <a:buChar char="ü"/>
            </a:pPr>
            <a:r>
              <a:rPr lang="sr-Cyrl-RS" dirty="0" smtClean="0"/>
              <a:t>Користите д</a:t>
            </a:r>
            <a:r>
              <a:rPr lang="en-US" dirty="0" err="1" smtClean="0"/>
              <a:t>игиталн</a:t>
            </a:r>
            <a:r>
              <a:rPr lang="sr-Cyrl-RS" dirty="0" smtClean="0"/>
              <a:t>е</a:t>
            </a:r>
            <a:r>
              <a:rPr lang="en-US" dirty="0" smtClean="0"/>
              <a:t> </a:t>
            </a:r>
            <a:r>
              <a:rPr lang="en-US" dirty="0" err="1" smtClean="0"/>
              <a:t>алат</a:t>
            </a:r>
            <a:r>
              <a:rPr lang="sr-Cyrl-RS" dirty="0" smtClean="0"/>
              <a:t>е за повезивање са здравим изборима!</a:t>
            </a:r>
          </a:p>
          <a:p>
            <a:pPr>
              <a:buFont typeface="Wingdings" pitchFamily="2" charset="2"/>
              <a:buChar char="ü"/>
            </a:pPr>
            <a:r>
              <a:rPr lang="en-US" dirty="0" err="1" smtClean="0"/>
              <a:t>Повежите</a:t>
            </a:r>
            <a:r>
              <a:rPr lang="en-US" dirty="0" smtClean="0"/>
              <a:t> </a:t>
            </a:r>
            <a:r>
              <a:rPr lang="en-US" dirty="0" err="1" smtClean="0"/>
              <a:t>се</a:t>
            </a:r>
            <a:r>
              <a:rPr lang="en-US" dirty="0" smtClean="0"/>
              <a:t> </a:t>
            </a:r>
            <a:r>
              <a:rPr lang="en-US" dirty="0" err="1" smtClean="0"/>
              <a:t>са</a:t>
            </a:r>
            <a:r>
              <a:rPr lang="en-US" dirty="0" smtClean="0"/>
              <a:t> </a:t>
            </a:r>
            <a:r>
              <a:rPr lang="en-US" dirty="0" err="1" smtClean="0"/>
              <a:t>својим</a:t>
            </a:r>
            <a:r>
              <a:rPr lang="en-US" dirty="0" smtClean="0"/>
              <a:t> </a:t>
            </a:r>
            <a:r>
              <a:rPr lang="en-US" dirty="0" err="1" smtClean="0"/>
              <a:t>срцем</a:t>
            </a:r>
            <a:r>
              <a:rPr lang="en-US" dirty="0" smtClean="0"/>
              <a:t>!</a:t>
            </a:r>
            <a:endParaRPr lang="en-US" dirty="0"/>
          </a:p>
        </p:txBody>
      </p:sp>
      <p:pic>
        <p:nvPicPr>
          <p:cNvPr id="25601" name="Picture 1" descr="C:\Users\Public\Pictures\Sample Pictures\clipart aplikacija za vezbanje - Google Search_files\1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09589" y="4392547"/>
            <a:ext cx="2040052" cy="203301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CS" dirty="0" smtClean="0">
                <a:solidFill>
                  <a:schemeClr val="tx2">
                    <a:lumMod val="75000"/>
                  </a:schemeClr>
                </a:solidFill>
              </a:rPr>
              <a:t>КОРИСТИТЕ        ДА  СЕ ХРАНИТЕ ЗДРАВО</a:t>
            </a:r>
            <a:br>
              <a:rPr lang="sr-Cyrl-CS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sr-Cyrl-CS" dirty="0" smtClean="0">
                <a:solidFill>
                  <a:schemeClr val="tx2">
                    <a:lumMod val="75000"/>
                  </a:schemeClr>
                </a:solidFill>
              </a:rPr>
              <a:t> И ПИЈЕТЕ МУДРО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08760" y="1657985"/>
            <a:ext cx="7315200" cy="4351338"/>
          </a:xfrm>
        </p:spPr>
        <p:txBody>
          <a:bodyPr>
            <a:normAutofit fontScale="92500" lnSpcReduction="20000"/>
          </a:bodyPr>
          <a:lstStyle/>
          <a:p>
            <a:r>
              <a:rPr lang="sr-Cyrl-CS" dirty="0" smtClean="0"/>
              <a:t>Вода или незаслађени воћни сокови уместо слатких и газираних напитака</a:t>
            </a:r>
          </a:p>
          <a:p>
            <a:r>
              <a:rPr lang="sr-Cyrl-CS" dirty="0" smtClean="0"/>
              <a:t>Свеже воће као здрава алтернатива слатким посластицама</a:t>
            </a:r>
          </a:p>
          <a:p>
            <a:r>
              <a:rPr lang="sr-Cyrl-CS" dirty="0" smtClean="0"/>
              <a:t>5 порција воћа и поврћа дневно (око шаку свака) - свеже, смрзнуто, конзервисано или осушено</a:t>
            </a:r>
          </a:p>
          <a:p>
            <a:r>
              <a:rPr lang="sr-Cyrl-CS" dirty="0" smtClean="0"/>
              <a:t>Алкохолна пића у складу са препорученим смерницама</a:t>
            </a:r>
          </a:p>
          <a:p>
            <a:r>
              <a:rPr lang="sr-Cyrl-CS" dirty="0" smtClean="0"/>
              <a:t>Што мање прерађене и претходно запаковане хране (садржи много соли, шећера и масти)</a:t>
            </a:r>
          </a:p>
          <a:p>
            <a:r>
              <a:rPr lang="sr-Cyrl-CS" dirty="0" smtClean="0"/>
              <a:t>Здрав оброк припремљен код куће понесите на посао или у школу</a:t>
            </a: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6151" y="518159"/>
            <a:ext cx="536769" cy="5978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480</TotalTime>
  <Words>659</Words>
  <Application>Microsoft Office PowerPoint</Application>
  <PresentationFormat>On-screen Show (4:3)</PresentationFormat>
  <Paragraphs>87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СВЕТСКИ ДАН СРЦА  29. септембар 2021.</vt:lpstr>
      <vt:lpstr>Светски дан срца 2021</vt:lpstr>
      <vt:lpstr>КАРДИОВАСКУЛАРНЕ БОЛЕСТИ (КВБ) УБИЦА БР. 1 У СВЕТУ!</vt:lpstr>
      <vt:lpstr>КВБ ДОМИНИРАЈУ У СЛИЦИ ЗДРАВЉА СТАНОВНИКА СРБИЈЕ…</vt:lpstr>
      <vt:lpstr>...И БEOГРAДA</vt:lpstr>
      <vt:lpstr>ФАКТОРИ РИЗИКА</vt:lpstr>
      <vt:lpstr>ПОСЕБАН РИЗИК У ВРЕМЕ ПАНДЕМИЈЕ  COVID-19</vt:lpstr>
      <vt:lpstr>КАКО СПРЕЧИТИ КВБ?</vt:lpstr>
      <vt:lpstr>КОРИСТИТЕ        ДА  СЕ ХРАНИТЕ ЗДРАВО  И ПИЈЕТЕ МУДРО</vt:lpstr>
      <vt:lpstr>КОРИСТИТЕ        ДА  БУДЕТЕ АКТИВНИ</vt:lpstr>
      <vt:lpstr>КОРИСТИТЕ        ДА КАЖЕТЕ “НЕ” ПУШЕЊУ</vt:lpstr>
      <vt:lpstr>       УПОТРЕБИТЕ         ЗА БОРБУ против COVID-19</vt:lpstr>
      <vt:lpstr>Светски дан срца 2021</vt:lpstr>
    </vt:vector>
  </TitlesOfParts>
  <Company>HP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Zoran Miric</dc:creator>
  <cp:lastModifiedBy>Gordana Tamburkovski</cp:lastModifiedBy>
  <cp:revision>109</cp:revision>
  <dcterms:created xsi:type="dcterms:W3CDTF">2021-08-26T06:22:51Z</dcterms:created>
  <dcterms:modified xsi:type="dcterms:W3CDTF">2021-09-21T12:12:47Z</dcterms:modified>
</cp:coreProperties>
</file>