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6" autoAdjust="0"/>
    <p:restoredTop sz="94660"/>
  </p:normalViewPr>
  <p:slideViewPr>
    <p:cSldViewPr snapToGrid="0">
      <p:cViewPr varScale="1">
        <p:scale>
          <a:sx n="92" d="100"/>
          <a:sy n="92" d="100"/>
        </p:scale>
        <p:origin x="-2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 b="1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health-topics/tobacco#tab=tab_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tut.org.rs/download/publikacije/ZdravljeStanovnistva2019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6000" dirty="0" smtClean="0"/>
              <a:t>Дувански дим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9144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b="1" dirty="0"/>
              <a:t>Више од </a:t>
            </a:r>
            <a:r>
              <a:rPr lang="ru-RU" sz="3600" b="1" dirty="0">
                <a:solidFill>
                  <a:srgbClr val="FFC000"/>
                </a:solidFill>
              </a:rPr>
              <a:t>7000</a:t>
            </a:r>
            <a:r>
              <a:rPr lang="ru-RU" sz="3600" b="1" dirty="0"/>
              <a:t> хемијских </a:t>
            </a:r>
            <a:r>
              <a:rPr lang="ru-RU" sz="3600" b="1" dirty="0" smtClean="0"/>
              <a:t>супстанци</a:t>
            </a:r>
            <a:endParaRPr lang="ru-RU" sz="3600" b="1" dirty="0"/>
          </a:p>
          <a:p>
            <a:r>
              <a:rPr lang="ru-RU" sz="3600" b="1" dirty="0"/>
              <a:t>Преко </a:t>
            </a:r>
            <a:r>
              <a:rPr lang="ru-RU" sz="3600" b="1" dirty="0">
                <a:solidFill>
                  <a:srgbClr val="FFC000"/>
                </a:solidFill>
              </a:rPr>
              <a:t>250</a:t>
            </a:r>
            <a:r>
              <a:rPr lang="ru-RU" sz="3600" b="1" dirty="0"/>
              <a:t> једињења опасних по </a:t>
            </a:r>
            <a:r>
              <a:rPr lang="ru-RU" sz="3600" b="1" dirty="0" smtClean="0"/>
              <a:t>здравље</a:t>
            </a:r>
            <a:endParaRPr lang="ru-RU" sz="3600" b="1" dirty="0"/>
          </a:p>
          <a:p>
            <a:r>
              <a:rPr lang="ru-RU" sz="3600" b="1" dirty="0"/>
              <a:t>Око </a:t>
            </a:r>
            <a:r>
              <a:rPr lang="ru-RU" sz="3600" b="1" dirty="0">
                <a:solidFill>
                  <a:srgbClr val="FFC000"/>
                </a:solidFill>
              </a:rPr>
              <a:t>70</a:t>
            </a:r>
            <a:r>
              <a:rPr lang="ru-RU" sz="3600" b="1" dirty="0"/>
              <a:t> канцерогених материја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0882" y="4223728"/>
            <a:ext cx="8208817" cy="1736646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sr-Cyrl-RS" sz="2400" b="1" dirty="0" smtClean="0">
                <a:solidFill>
                  <a:schemeClr val="bg1"/>
                </a:solidFill>
                <a:latin typeface="Calibri" pitchFamily="34" charset="0"/>
              </a:rPr>
              <a:t>НИКОТИН  је супстанца која изазива снажну </a:t>
            </a:r>
            <a:r>
              <a:rPr lang="sr-Cyrl-RS" sz="2400" b="1" u="sng" dirty="0" smtClean="0">
                <a:solidFill>
                  <a:schemeClr val="bg1"/>
                </a:solidFill>
                <a:latin typeface="Calibri" pitchFamily="34" charset="0"/>
              </a:rPr>
              <a:t>зависност</a:t>
            </a:r>
            <a:r>
              <a:rPr lang="sr-Cyrl-RS" sz="2400" b="1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r>
              <a:rPr lang="sr-Cyrl-RS" sz="2400" b="1" dirty="0" smtClean="0">
                <a:solidFill>
                  <a:schemeClr val="bg1"/>
                </a:solidFill>
                <a:latin typeface="Calibri" pitchFamily="34" charset="0"/>
              </a:rPr>
              <a:t>УПОТРЕБА ДУВАНА је </a:t>
            </a:r>
            <a:r>
              <a:rPr lang="sr-Cyrl-RS" sz="2400" b="1" u="sng" dirty="0" smtClean="0">
                <a:solidFill>
                  <a:schemeClr val="bg1"/>
                </a:solidFill>
                <a:latin typeface="Calibri" pitchFamily="34" charset="0"/>
              </a:rPr>
              <a:t>највећи појединачни фактор ризика</a:t>
            </a:r>
            <a:r>
              <a:rPr lang="sr-Cyrl-RS" sz="2400" b="1" dirty="0" smtClean="0">
                <a:solidFill>
                  <a:schemeClr val="bg1"/>
                </a:solidFill>
                <a:latin typeface="Calibri" pitchFamily="34" charset="0"/>
              </a:rPr>
              <a:t> за за настанак кардиоваскуларних и респираторних обољења, као и преко 20 типова канцера.</a:t>
            </a:r>
            <a:r>
              <a:rPr lang="en-US" sz="2400" b="1" dirty="0">
                <a:solidFill>
                  <a:schemeClr val="bg1"/>
                </a:solidFill>
                <a:latin typeface="Arial"/>
              </a:rPr>
              <a:t> 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332" y="198869"/>
            <a:ext cx="9414468" cy="1325563"/>
          </a:xfrm>
        </p:spPr>
        <p:txBody>
          <a:bodyPr>
            <a:normAutofit/>
          </a:bodyPr>
          <a:lstStyle/>
          <a:p>
            <a:pPr algn="r"/>
            <a:r>
              <a:rPr lang="sr-Cyrl-RS" sz="6000" dirty="0" smtClean="0"/>
              <a:t>Свет у никотинском облаку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90542"/>
            <a:ext cx="10515600" cy="4351338"/>
          </a:xfrm>
        </p:spPr>
        <p:txBody>
          <a:bodyPr>
            <a:normAutofit/>
          </a:bodyPr>
          <a:lstStyle/>
          <a:p>
            <a:r>
              <a:rPr lang="sr-Latn-RS" sz="3200" b="1" dirty="0" smtClean="0">
                <a:solidFill>
                  <a:schemeClr val="accent4"/>
                </a:solidFill>
              </a:rPr>
              <a:t>1,3</a:t>
            </a:r>
            <a:r>
              <a:rPr lang="ru-RU" sz="3200" b="1" dirty="0" smtClean="0">
                <a:solidFill>
                  <a:schemeClr val="accent4"/>
                </a:solidFill>
              </a:rPr>
              <a:t> </a:t>
            </a:r>
            <a:r>
              <a:rPr lang="ru-RU" sz="3200" b="1" dirty="0" smtClean="0">
                <a:solidFill>
                  <a:srgbClr val="FFC000"/>
                </a:solidFill>
              </a:rPr>
              <a:t>милијарде</a:t>
            </a:r>
            <a:r>
              <a:rPr lang="ru-RU" sz="3200" b="1" dirty="0" smtClean="0"/>
              <a:t> </a:t>
            </a:r>
            <a:r>
              <a:rPr lang="ru-RU" sz="3200" b="1" dirty="0"/>
              <a:t>светске популације </a:t>
            </a:r>
            <a:r>
              <a:rPr lang="ru-RU" sz="3200" b="1" dirty="0" smtClean="0"/>
              <a:t>пуши</a:t>
            </a:r>
            <a:r>
              <a:rPr lang="sr-Latn-RS" sz="3200" b="1" dirty="0" smtClean="0"/>
              <a:t> – </a:t>
            </a:r>
            <a:r>
              <a:rPr lang="sr-Cyrl-RS" sz="3200" b="1" dirty="0" smtClean="0"/>
              <a:t>скоро </a:t>
            </a:r>
            <a:r>
              <a:rPr lang="sr-Cyrl-RS" sz="3200" b="1" dirty="0" smtClean="0">
                <a:solidFill>
                  <a:schemeClr val="accent4"/>
                </a:solidFill>
              </a:rPr>
              <a:t>сваки ЧЕТВРТИ</a:t>
            </a:r>
            <a:r>
              <a:rPr lang="sr-Cyrl-RS" sz="3200" b="1" dirty="0" smtClean="0"/>
              <a:t> становник планете</a:t>
            </a:r>
            <a:endParaRPr lang="ru-RU" sz="3200" b="1" dirty="0"/>
          </a:p>
          <a:p>
            <a:r>
              <a:rPr lang="ru-RU" sz="3200" b="1" dirty="0" smtClean="0"/>
              <a:t>Око </a:t>
            </a:r>
            <a:r>
              <a:rPr lang="ru-RU" sz="3200" b="1" dirty="0">
                <a:solidFill>
                  <a:srgbClr val="FFC000"/>
                </a:solidFill>
              </a:rPr>
              <a:t>80% пушача</a:t>
            </a:r>
            <a:r>
              <a:rPr lang="ru-RU" sz="3200" b="1" dirty="0"/>
              <a:t> живи у земљама са ниским и средњим приходима</a:t>
            </a:r>
          </a:p>
          <a:p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40330" y="3763655"/>
            <a:ext cx="8458198" cy="2366605"/>
          </a:xfrm>
          <a:prstGeom prst="round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lvl="0" algn="r">
              <a:lnSpc>
                <a:spcPct val="90000"/>
              </a:lnSpc>
              <a:spcBef>
                <a:spcPts val="1000"/>
              </a:spcBef>
            </a:pPr>
            <a:r>
              <a:rPr lang="ru-RU" sz="2400" b="1" u="sng" dirty="0" smtClean="0">
                <a:solidFill>
                  <a:schemeClr val="bg1"/>
                </a:solidFill>
              </a:rPr>
              <a:t>ОСАМ МИЛИОНА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>
                <a:solidFill>
                  <a:prstClr val="white"/>
                </a:solidFill>
              </a:rPr>
              <a:t>људи годишње </a:t>
            </a:r>
            <a:endParaRPr lang="ru-RU" sz="2400" b="1" dirty="0" smtClean="0">
              <a:solidFill>
                <a:prstClr val="white"/>
              </a:solidFill>
            </a:endParaRPr>
          </a:p>
          <a:p>
            <a:pPr lvl="0" algn="r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 smtClean="0">
                <a:solidFill>
                  <a:prstClr val="white"/>
                </a:solidFill>
              </a:rPr>
              <a:t>превремено </a:t>
            </a:r>
            <a:r>
              <a:rPr lang="ru-RU" sz="2400" b="1" dirty="0">
                <a:solidFill>
                  <a:prstClr val="white"/>
                </a:solidFill>
              </a:rPr>
              <a:t>умре </a:t>
            </a:r>
            <a:r>
              <a:rPr lang="ru-RU" sz="2400" b="1" dirty="0" smtClean="0">
                <a:solidFill>
                  <a:prstClr val="white"/>
                </a:solidFill>
              </a:rPr>
              <a:t>од последица пушења </a:t>
            </a:r>
            <a:r>
              <a:rPr lang="ru-RU" sz="2400" b="1" dirty="0" smtClean="0">
                <a:solidFill>
                  <a:prstClr val="white"/>
                </a:solidFill>
                <a:sym typeface="Wingdings" pitchFamily="2" charset="2"/>
              </a:rPr>
              <a:t></a:t>
            </a:r>
            <a:endParaRPr lang="ru-RU" sz="1400" b="1" dirty="0" smtClean="0">
              <a:solidFill>
                <a:prstClr val="white"/>
              </a:solidFill>
              <a:sym typeface="Wingdings" pitchFamily="2" charset="2"/>
            </a:endParaRPr>
          </a:p>
          <a:p>
            <a:pPr lvl="0" algn="r">
              <a:lnSpc>
                <a:spcPct val="90000"/>
              </a:lnSpc>
              <a:spcBef>
                <a:spcPts val="1000"/>
              </a:spcBef>
            </a:pPr>
            <a:endParaRPr lang="ru-RU" sz="2400" b="1" dirty="0" smtClean="0">
              <a:solidFill>
                <a:prstClr val="white"/>
              </a:solidFill>
            </a:endParaRPr>
          </a:p>
          <a:p>
            <a:pPr lvl="0" algn="r">
              <a:lnSpc>
                <a:spcPct val="90000"/>
              </a:lnSpc>
              <a:spcBef>
                <a:spcPts val="1000"/>
              </a:spcBef>
            </a:pPr>
            <a:r>
              <a:rPr lang="ru-RU" sz="2400" b="1" u="sng" dirty="0" smtClean="0">
                <a:solidFill>
                  <a:prstClr val="white"/>
                </a:solidFill>
              </a:rPr>
              <a:t>1,2 МИЛИОНА</a:t>
            </a:r>
            <a:r>
              <a:rPr lang="ru-RU" sz="2400" b="1" dirty="0" smtClean="0">
                <a:solidFill>
                  <a:prstClr val="white"/>
                </a:solidFill>
              </a:rPr>
              <a:t> умре од последица изложености </a:t>
            </a:r>
            <a:r>
              <a:rPr lang="ru-RU" sz="2400" b="1" dirty="0">
                <a:solidFill>
                  <a:prstClr val="white"/>
                </a:solidFill>
              </a:rPr>
              <a:t>дуванском </a:t>
            </a:r>
            <a:r>
              <a:rPr lang="ru-RU" sz="2400" b="1" dirty="0" smtClean="0">
                <a:solidFill>
                  <a:prstClr val="white"/>
                </a:solidFill>
              </a:rPr>
              <a:t>диму, од тога око 65 000 деце </a:t>
            </a:r>
            <a:r>
              <a:rPr lang="ru-RU" sz="2400" b="1" dirty="0" smtClean="0">
                <a:solidFill>
                  <a:prstClr val="white"/>
                </a:solidFill>
                <a:sym typeface="Wingdings" pitchFamily="2" charset="2"/>
              </a:rPr>
              <a:t></a:t>
            </a:r>
            <a:r>
              <a:rPr lang="ru-RU" sz="2400" b="1" dirty="0" smtClean="0">
                <a:solidFill>
                  <a:prstClr val="white"/>
                </a:solidFill>
              </a:rPr>
              <a:t> </a:t>
            </a:r>
            <a:endParaRPr lang="ru-RU" sz="2400" b="1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8766" y="6467900"/>
            <a:ext cx="52631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1400" dirty="0" smtClean="0"/>
              <a:t>Доступно на: </a:t>
            </a:r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</a:t>
            </a:r>
            <a:r>
              <a:rPr lang="en-US" sz="1400" dirty="0" smtClean="0">
                <a:hlinkClick r:id="rId2"/>
              </a:rPr>
              <a:t>www.who.int/health-topics/tobacco#tab=tab_1</a:t>
            </a:r>
            <a:r>
              <a:rPr lang="sr-Cyrl-R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4121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332" y="114300"/>
            <a:ext cx="9414468" cy="1607562"/>
          </a:xfrm>
        </p:spPr>
        <p:txBody>
          <a:bodyPr>
            <a:normAutofit/>
          </a:bodyPr>
          <a:lstStyle/>
          <a:p>
            <a:pPr algn="r"/>
            <a:r>
              <a:rPr lang="sr-Cyrl-RS" sz="6000" dirty="0" smtClean="0"/>
              <a:t>Србија - у неславном врху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0151"/>
            <a:ext cx="11007436" cy="43513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4"/>
                </a:solidFill>
              </a:rPr>
              <a:t>31,9</a:t>
            </a:r>
            <a:r>
              <a:rPr lang="ru-RU" sz="2800" b="1" dirty="0">
                <a:solidFill>
                  <a:schemeClr val="accent4"/>
                </a:solidFill>
              </a:rPr>
              <a:t>%</a:t>
            </a:r>
            <a:r>
              <a:rPr lang="ru-RU" sz="2200" b="1" dirty="0"/>
              <a:t> </a:t>
            </a:r>
            <a:r>
              <a:rPr lang="ru-RU" sz="2200" b="1" dirty="0" smtClean="0"/>
              <a:t>старијих </a:t>
            </a:r>
            <a:r>
              <a:rPr lang="ru-RU" sz="2200" b="1" dirty="0"/>
              <a:t>од 15 </a:t>
            </a:r>
            <a:r>
              <a:rPr lang="ru-RU" sz="2200" b="1" dirty="0" smtClean="0"/>
              <a:t>година - изнад </a:t>
            </a:r>
            <a:r>
              <a:rPr lang="ru-RU" sz="2200" b="1" dirty="0"/>
              <a:t>европског </a:t>
            </a:r>
            <a:r>
              <a:rPr lang="ru-RU" sz="2200" b="1" dirty="0" smtClean="0"/>
              <a:t>просека!</a:t>
            </a:r>
          </a:p>
          <a:p>
            <a:r>
              <a:rPr lang="ru-RU" sz="2800" b="1" dirty="0" smtClean="0">
                <a:solidFill>
                  <a:schemeClr val="accent4"/>
                </a:solidFill>
              </a:rPr>
              <a:t>41,3%</a:t>
            </a:r>
            <a:r>
              <a:rPr lang="ru-RU" sz="2200" b="1" dirty="0" smtClean="0"/>
              <a:t> пушача - </a:t>
            </a:r>
            <a:r>
              <a:rPr lang="ru-RU" sz="2200" b="1" dirty="0"/>
              <a:t>у старосној групи од 45 до 54 </a:t>
            </a:r>
            <a:r>
              <a:rPr lang="ru-RU" sz="2200" b="1" dirty="0" smtClean="0"/>
              <a:t>године</a:t>
            </a:r>
            <a:endParaRPr lang="ru-RU" sz="2200" b="1" dirty="0"/>
          </a:p>
          <a:p>
            <a:r>
              <a:rPr lang="ru-RU" sz="2800" b="1" dirty="0">
                <a:solidFill>
                  <a:schemeClr val="accent4"/>
                </a:solidFill>
              </a:rPr>
              <a:t>14,4%  </a:t>
            </a:r>
            <a:r>
              <a:rPr lang="ru-RU" sz="2200" b="1" dirty="0"/>
              <a:t>младих од 15-19  година старости конзумира неки од дуванских </a:t>
            </a:r>
            <a:r>
              <a:rPr lang="ru-RU" sz="2200" b="1" dirty="0" smtClean="0"/>
              <a:t>производа</a:t>
            </a:r>
          </a:p>
          <a:p>
            <a:r>
              <a:rPr lang="ru-RU" sz="2200" b="1" dirty="0"/>
              <a:t>Најмање </a:t>
            </a:r>
            <a:r>
              <a:rPr lang="ru-RU" sz="2800" b="1" dirty="0">
                <a:solidFill>
                  <a:schemeClr val="accent4"/>
                </a:solidFill>
              </a:rPr>
              <a:t>15.000 </a:t>
            </a:r>
            <a:r>
              <a:rPr lang="ru-RU" sz="2200" b="1" dirty="0"/>
              <a:t>људи </a:t>
            </a:r>
            <a:r>
              <a:rPr lang="ru-RU" sz="2200" b="1" dirty="0" smtClean="0"/>
              <a:t>у Србији сваке године превремено </a:t>
            </a:r>
            <a:r>
              <a:rPr lang="ru-RU" sz="2200" b="1" dirty="0"/>
              <a:t>умре због </a:t>
            </a:r>
            <a:r>
              <a:rPr lang="ru-RU" sz="2200" b="1" dirty="0" smtClean="0"/>
              <a:t>пушења</a:t>
            </a:r>
            <a:endParaRPr lang="ru-RU" sz="2200" b="1" dirty="0"/>
          </a:p>
          <a:p>
            <a:endParaRPr lang="ru-RU" sz="2400" dirty="0"/>
          </a:p>
          <a:p>
            <a:endParaRPr lang="ru-RU" sz="4000" dirty="0"/>
          </a:p>
          <a:p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794079" y="6344863"/>
            <a:ext cx="6899646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Доступно на: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http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://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www.batut.org.rs/download/publikacije/ZdravljeStanovnistva2019.pdf</a:t>
            </a:r>
            <a:r>
              <a:rPr kumimoji="0" lang="sr-Cyrl-R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6631" y="3948062"/>
            <a:ext cx="8876978" cy="1734376"/>
          </a:xfrm>
          <a:prstGeom prst="round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200" b="1" dirty="0">
                <a:solidFill>
                  <a:prstClr val="white"/>
                </a:solidFill>
              </a:rPr>
              <a:t>Изложеност дуванском диму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prstClr val="white"/>
                </a:solidFill>
              </a:rPr>
              <a:t>48,9 % старијих </a:t>
            </a:r>
            <a:r>
              <a:rPr lang="ru-RU" sz="2200" b="1" dirty="0">
                <a:solidFill>
                  <a:prstClr val="white"/>
                </a:solidFill>
              </a:rPr>
              <a:t>од 15 година </a:t>
            </a:r>
            <a:r>
              <a:rPr lang="ru-RU" sz="2200" b="1" dirty="0" smtClean="0">
                <a:solidFill>
                  <a:prstClr val="white"/>
                </a:solidFill>
              </a:rPr>
              <a:t>- </a:t>
            </a:r>
            <a:r>
              <a:rPr lang="ru-RU" sz="2200" b="1" dirty="0">
                <a:solidFill>
                  <a:prstClr val="white"/>
                </a:solidFill>
              </a:rPr>
              <a:t>свакодневно изложено диму у затвореном простору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prstClr val="white"/>
                </a:solidFill>
              </a:rPr>
              <a:t>49,1</a:t>
            </a:r>
            <a:r>
              <a:rPr lang="ru-RU" sz="2200" b="1" dirty="0">
                <a:solidFill>
                  <a:prstClr val="white"/>
                </a:solidFill>
              </a:rPr>
              <a:t>% непушача  - </a:t>
            </a:r>
            <a:r>
              <a:rPr lang="ru-RU" sz="2200" b="1" dirty="0" smtClean="0">
                <a:solidFill>
                  <a:prstClr val="white"/>
                </a:solidFill>
              </a:rPr>
              <a:t>брине због </a:t>
            </a:r>
            <a:r>
              <a:rPr lang="ru-RU" sz="2200" b="1" dirty="0">
                <a:solidFill>
                  <a:prstClr val="white"/>
                </a:solidFill>
              </a:rPr>
              <a:t>последица </a:t>
            </a:r>
            <a:r>
              <a:rPr lang="ru-RU" sz="2200" b="1" dirty="0" smtClean="0">
                <a:solidFill>
                  <a:prstClr val="white"/>
                </a:solidFill>
              </a:rPr>
              <a:t>изложености</a:t>
            </a:r>
            <a:endParaRPr lang="ru-RU" sz="2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323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6000" dirty="0" smtClean="0"/>
              <a:t>Пушење и </a:t>
            </a:r>
            <a:r>
              <a:rPr lang="sr-Latn-RS" sz="6000" dirty="0" smtClean="0"/>
              <a:t>COVID-19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Пушење </a:t>
            </a:r>
            <a:r>
              <a:rPr lang="ru-RU" b="1" dirty="0"/>
              <a:t>и употреба дувана - негативaн утицај на имуни систем</a:t>
            </a:r>
          </a:p>
          <a:p>
            <a:r>
              <a:rPr lang="ru-RU" b="1" dirty="0"/>
              <a:t>Пушачи - посебно осетљива група за COVID-19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68993" y="3848278"/>
            <a:ext cx="8441262" cy="1511903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/>
              </a:rPr>
              <a:t>Током пушења чешће се крше епидемиолошке препоруке:</a:t>
            </a:r>
          </a:p>
          <a:p>
            <a:pPr marL="742950" marR="0" lvl="1" indent="-28575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Cyrl-R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/>
              </a:rPr>
              <a:t>Додирује се лице  рукама</a:t>
            </a:r>
          </a:p>
          <a:p>
            <a:pPr marL="742950" marR="0" lvl="1" indent="-28575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Cyrl-R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/>
              </a:rPr>
              <a:t>Додирује се заштитна маска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48929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6000" dirty="0" smtClean="0"/>
              <a:t>На жалост...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/>
              <a:t>У Србији, COVID-19 није утицао на пушачке навике:</a:t>
            </a:r>
          </a:p>
          <a:p>
            <a:endParaRPr lang="ru-RU" b="1" dirty="0"/>
          </a:p>
          <a:p>
            <a:r>
              <a:rPr lang="ru-RU" sz="2800" b="1" dirty="0">
                <a:solidFill>
                  <a:srgbClr val="FFC000"/>
                </a:solidFill>
              </a:rPr>
              <a:t>91% пушача је наставило да пуши</a:t>
            </a:r>
          </a:p>
          <a:p>
            <a:r>
              <a:rPr lang="ru-RU" sz="2800" b="1" dirty="0">
                <a:solidFill>
                  <a:srgbClr val="FFC000"/>
                </a:solidFill>
              </a:rPr>
              <a:t>4% пушача је повећало број цигарета</a:t>
            </a:r>
          </a:p>
          <a:p>
            <a:endParaRPr lang="ru-RU" sz="2800" b="1" dirty="0"/>
          </a:p>
          <a:p>
            <a:r>
              <a:rPr lang="ru-RU" sz="2800" b="1" dirty="0"/>
              <a:t>4%  је смањило број попушених цигарета</a:t>
            </a:r>
          </a:p>
          <a:p>
            <a:r>
              <a:rPr lang="ru-RU" sz="2800" b="1" dirty="0"/>
              <a:t>Само 1% пушача престало је да пуши </a:t>
            </a:r>
          </a:p>
          <a:p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6361583"/>
            <a:ext cx="69847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Резултати истраживања Канцеларије за превенцију пушења из 2020. године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2250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 algn="r">
              <a:spcBef>
                <a:spcPts val="1000"/>
              </a:spcBef>
            </a:pPr>
            <a:r>
              <a:rPr lang="ru-RU" sz="28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/>
            </a:r>
            <a:br>
              <a:rPr lang="ru-RU" sz="28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</a:br>
            <a:r>
              <a:rPr lang="sr-Cyrl-RS" sz="6000" dirty="0" smtClean="0">
                <a:solidFill>
                  <a:srgbClr val="FFC000"/>
                </a:solidFill>
              </a:rPr>
              <a:t> </a:t>
            </a:r>
            <a:r>
              <a:rPr lang="sr-Latn-RS" sz="6000" dirty="0" smtClean="0">
                <a:solidFill>
                  <a:srgbClr val="FFC000"/>
                </a:solidFill>
              </a:rPr>
              <a:t>COVID-19</a:t>
            </a:r>
            <a:r>
              <a:rPr lang="sr-Cyrl-RS" sz="6000" dirty="0" smtClean="0">
                <a:solidFill>
                  <a:srgbClr val="FFC000"/>
                </a:solidFill>
              </a:rPr>
              <a:t/>
            </a:r>
            <a:br>
              <a:rPr lang="sr-Cyrl-RS" sz="6000" dirty="0" smtClean="0">
                <a:solidFill>
                  <a:srgbClr val="FFC000"/>
                </a:solidFill>
              </a:rPr>
            </a:br>
            <a:r>
              <a:rPr lang="sr-Cyrl-RS" sz="6000" dirty="0" smtClean="0">
                <a:solidFill>
                  <a:srgbClr val="FFC000"/>
                </a:solidFill>
              </a:rPr>
              <a:t>претња, али и мотив!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22119" y="2370018"/>
            <a:ext cx="9195955" cy="2795659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3200" b="1" u="sng" dirty="0">
                <a:solidFill>
                  <a:prstClr val="white"/>
                </a:solidFill>
              </a:rPr>
              <a:t>Престанак пушења</a:t>
            </a:r>
            <a:r>
              <a:rPr lang="ru-RU" sz="3200" b="1" dirty="0">
                <a:solidFill>
                  <a:prstClr val="white"/>
                </a:solidFill>
              </a:rPr>
              <a:t> </a:t>
            </a:r>
            <a:r>
              <a:rPr lang="ru-RU" sz="3200" b="1" dirty="0" smtClean="0">
                <a:solidFill>
                  <a:prstClr val="white"/>
                </a:solidFill>
              </a:rPr>
              <a:t>– веома важан потез који:</a:t>
            </a:r>
            <a:endParaRPr lang="ru-RU" sz="3200" b="1" dirty="0">
              <a:solidFill>
                <a:prstClr val="white"/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ru-RU" sz="3200" b="1" dirty="0">
              <a:solidFill>
                <a:prstClr val="white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prstClr val="white"/>
                </a:solidFill>
              </a:rPr>
              <a:t>Побољшава шансе да се избегне заражавање и добијање тежих форми COVID-19</a:t>
            </a:r>
            <a:endParaRPr lang="ru-RU" sz="2800" b="1" dirty="0">
              <a:solidFill>
                <a:prstClr val="white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prstClr val="white"/>
                </a:solidFill>
              </a:rPr>
              <a:t>Благотворно делује на целокупно здравље</a:t>
            </a:r>
            <a:endParaRPr lang="ru-RU" sz="28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33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537" y="1880755"/>
            <a:ext cx="9871363" cy="2712027"/>
          </a:xfrm>
          <a:prstGeom prst="roundRect">
            <a:avLst/>
          </a:prstGeo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sr-Cyrl-RS" sz="4400" dirty="0" smtClean="0">
                <a:solidFill>
                  <a:schemeClr val="bg1"/>
                </a:solidFill>
              </a:rPr>
              <a:t>ЗДРАВИ ДАНИ СЕ БРОЈЕ</a:t>
            </a:r>
            <a:br>
              <a:rPr lang="sr-Cyrl-RS" sz="4400" dirty="0" smtClean="0">
                <a:solidFill>
                  <a:schemeClr val="bg1"/>
                </a:solidFill>
              </a:rPr>
            </a:br>
            <a:r>
              <a:rPr lang="sr-Cyrl-RS" sz="4400" dirty="0" smtClean="0">
                <a:solidFill>
                  <a:schemeClr val="bg1"/>
                </a:solidFill>
              </a:rPr>
              <a:t>НЕПОПУШЕНИМ  ЦИГАРЕТАМА!</a:t>
            </a:r>
            <a:br>
              <a:rPr lang="sr-Cyrl-RS" sz="4400" dirty="0" smtClean="0">
                <a:solidFill>
                  <a:schemeClr val="bg1"/>
                </a:solidFill>
              </a:rPr>
            </a:br>
            <a:r>
              <a:rPr lang="sr-Cyrl-RS" sz="4400" dirty="0" smtClean="0">
                <a:solidFill>
                  <a:schemeClr val="bg1"/>
                </a:solidFill>
              </a:rPr>
              <a:t/>
            </a:r>
            <a:br>
              <a:rPr lang="sr-Cyrl-RS" sz="4400" dirty="0" smtClean="0">
                <a:solidFill>
                  <a:schemeClr val="bg1"/>
                </a:solidFill>
              </a:rPr>
            </a:br>
            <a:r>
              <a:rPr lang="sr-Cyrl-RS" sz="4400" dirty="0" smtClean="0">
                <a:solidFill>
                  <a:schemeClr val="bg1"/>
                </a:solidFill>
              </a:rPr>
              <a:t>НЕКА ДАНАС БУДЕ ЈЕДАН ТАКАВ ДАН!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24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>
        <p:cover/>
      </p:transition>
    </mc:Choice>
    <mc:Fallback>
      <p:transition spd="slow" advClick="0" advTm="2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303</Words>
  <Application>Microsoft Office PowerPoint</Application>
  <PresentationFormat>Custom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Дувански дим</vt:lpstr>
      <vt:lpstr>Свет у никотинском облаку</vt:lpstr>
      <vt:lpstr>Србија - у неславном врху</vt:lpstr>
      <vt:lpstr>Пушење и COVID-19</vt:lpstr>
      <vt:lpstr>На жалост...</vt:lpstr>
      <vt:lpstr>  COVID-19 претња, али и мотив!</vt:lpstr>
      <vt:lpstr>ЗДРАВИ ДАНИ СЕ БРОЈЕ НЕПОПУШЕНИМ  ЦИГАРЕТАМА!  НЕКА ДАНАС БУДЕ ЈЕДАН ТАКАВ ДАН!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Andjelka Brkovic</cp:lastModifiedBy>
  <cp:revision>24</cp:revision>
  <dcterms:created xsi:type="dcterms:W3CDTF">2022-01-21T07:17:49Z</dcterms:created>
  <dcterms:modified xsi:type="dcterms:W3CDTF">2022-01-24T12:05:07Z</dcterms:modified>
</cp:coreProperties>
</file>