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EC6E"/>
    <a:srgbClr val="FF3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68777-C525-493C-8B28-02EBE415B7C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4D879-A5E9-47B5-9D7B-F7F40055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04" y="-25297"/>
            <a:ext cx="12236904" cy="6893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907" y="365125"/>
            <a:ext cx="10463893" cy="105954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564" y="1825625"/>
            <a:ext cx="10431235" cy="43513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61606" y="6421734"/>
            <a:ext cx="8785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>
                <a:latin typeface="+mn-lt"/>
                <a:cs typeface="Times New Roman" pitchFamily="18" charset="0"/>
              </a:rPr>
              <a:t>Извори</a:t>
            </a:r>
            <a:r>
              <a:rPr lang="en-US" sz="1000" dirty="0">
                <a:latin typeface="+mn-lt"/>
                <a:cs typeface="Times New Roman" pitchFamily="18" charset="0"/>
              </a:rPr>
              <a:t>: </a:t>
            </a:r>
            <a:r>
              <a:rPr lang="en-US" sz="1000" dirty="0" err="1">
                <a:latin typeface="+mn-lt"/>
                <a:cs typeface="Times New Roman" pitchFamily="18" charset="0"/>
              </a:rPr>
              <a:t>Истраживање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здравља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становништва</a:t>
            </a:r>
            <a:r>
              <a:rPr lang="en-US" sz="1000" dirty="0">
                <a:latin typeface="+mn-lt"/>
                <a:cs typeface="Times New Roman" pitchFamily="18" charset="0"/>
              </a:rPr>
              <a:t>  </a:t>
            </a:r>
            <a:r>
              <a:rPr lang="en-US" sz="1000" dirty="0" err="1">
                <a:latin typeface="+mn-lt"/>
                <a:cs typeface="Times New Roman" pitchFamily="18" charset="0"/>
              </a:rPr>
              <a:t>Србије</a:t>
            </a:r>
            <a:r>
              <a:rPr lang="en-US" sz="1000" dirty="0">
                <a:latin typeface="+mn-lt"/>
                <a:cs typeface="Times New Roman" pitchFamily="18" charset="0"/>
              </a:rPr>
              <a:t>  </a:t>
            </a:r>
            <a:r>
              <a:rPr lang="en-US" sz="1000" dirty="0" err="1">
                <a:latin typeface="+mn-lt"/>
                <a:cs typeface="Times New Roman" pitchFamily="18" charset="0"/>
              </a:rPr>
              <a:t>из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smtClean="0">
                <a:latin typeface="+mn-lt"/>
                <a:cs typeface="Times New Roman" pitchFamily="18" charset="0"/>
              </a:rPr>
              <a:t>201</a:t>
            </a:r>
            <a:r>
              <a:rPr lang="sr-Latn-RS" sz="1000" dirty="0" smtClean="0">
                <a:latin typeface="+mn-lt"/>
                <a:cs typeface="Times New Roman" pitchFamily="18" charset="0"/>
              </a:rPr>
              <a:t>9</a:t>
            </a:r>
            <a:r>
              <a:rPr lang="en-US" sz="1000" dirty="0" smtClean="0">
                <a:latin typeface="+mn-lt"/>
                <a:cs typeface="Times New Roman" pitchFamily="18" charset="0"/>
              </a:rPr>
              <a:t>.</a:t>
            </a:r>
            <a:r>
              <a:rPr lang="en-US" sz="1000" dirty="0" err="1" smtClean="0">
                <a:latin typeface="+mn-lt"/>
                <a:cs typeface="Times New Roman" pitchFamily="18" charset="0"/>
              </a:rPr>
              <a:t>године</a:t>
            </a:r>
            <a:r>
              <a:rPr lang="en-US" sz="1000" dirty="0">
                <a:latin typeface="+mn-lt"/>
                <a:cs typeface="Times New Roman" pitchFamily="18" charset="0"/>
              </a:rPr>
              <a:t>, </a:t>
            </a:r>
            <a:r>
              <a:rPr lang="en-US" sz="1000" dirty="0" err="1">
                <a:latin typeface="+mn-lt"/>
                <a:cs typeface="Times New Roman" pitchFamily="18" charset="0"/>
              </a:rPr>
              <a:t>Институ</a:t>
            </a:r>
            <a:r>
              <a:rPr lang="sr-Cyrl-RS" sz="1000" dirty="0">
                <a:latin typeface="+mn-lt"/>
                <a:cs typeface="Times New Roman" pitchFamily="18" charset="0"/>
              </a:rPr>
              <a:t>т </a:t>
            </a:r>
            <a:r>
              <a:rPr lang="en-US" sz="1000" dirty="0" err="1">
                <a:latin typeface="+mn-lt"/>
                <a:cs typeface="Times New Roman" pitchFamily="18" charset="0"/>
              </a:rPr>
              <a:t>за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јавно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здравља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Србије</a:t>
            </a:r>
            <a:r>
              <a:rPr lang="en-US" sz="1000" dirty="0">
                <a:latin typeface="+mn-lt"/>
                <a:cs typeface="Times New Roman" pitchFamily="18" charset="0"/>
              </a:rPr>
              <a:t> “</a:t>
            </a:r>
            <a:r>
              <a:rPr lang="en-US" sz="1000" dirty="0" err="1">
                <a:latin typeface="+mn-lt"/>
                <a:cs typeface="Times New Roman" pitchFamily="18" charset="0"/>
              </a:rPr>
              <a:t>Др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Милан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Јовановић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Батут</a:t>
            </a:r>
            <a:r>
              <a:rPr lang="en-US" sz="1000" dirty="0">
                <a:latin typeface="+mn-lt"/>
                <a:cs typeface="Times New Roman" pitchFamily="18" charset="0"/>
              </a:rPr>
              <a:t>”, </a:t>
            </a:r>
            <a:r>
              <a:rPr lang="sr-Cyrl-RS" sz="1000" dirty="0">
                <a:latin typeface="+mn-lt"/>
                <a:cs typeface="Times New Roman" pitchFamily="18" charset="0"/>
              </a:rPr>
              <a:t>                         </a:t>
            </a:r>
            <a:r>
              <a:rPr lang="en-US" sz="1000" dirty="0" err="1">
                <a:latin typeface="+mn-lt"/>
                <a:cs typeface="Times New Roman" pitchFamily="18" charset="0"/>
              </a:rPr>
              <a:t>В.Ђорђевић</a:t>
            </a:r>
            <a:r>
              <a:rPr lang="en-US" sz="1000" dirty="0">
                <a:latin typeface="+mn-lt"/>
                <a:cs typeface="Times New Roman" pitchFamily="18" charset="0"/>
              </a:rPr>
              <a:t>. </a:t>
            </a:r>
            <a:r>
              <a:rPr lang="en-US" sz="1000" dirty="0" err="1">
                <a:latin typeface="+mn-lt"/>
                <a:cs typeface="Times New Roman" pitchFamily="18" charset="0"/>
              </a:rPr>
              <a:t>Истраживање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физичке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активности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sr-Cyrl-RS" sz="1000" dirty="0">
                <a:latin typeface="+mn-lt"/>
                <a:cs typeface="Times New Roman" pitchFamily="18" charset="0"/>
              </a:rPr>
              <a:t>п</a:t>
            </a:r>
            <a:r>
              <a:rPr lang="en-US" sz="1000" dirty="0" err="1">
                <a:latin typeface="+mn-lt"/>
                <a:cs typeface="Times New Roman" pitchFamily="18" charset="0"/>
              </a:rPr>
              <a:t>редшколске</a:t>
            </a:r>
            <a:r>
              <a:rPr lang="en-US" sz="1000" dirty="0">
                <a:latin typeface="+mn-lt"/>
                <a:cs typeface="Times New Roman" pitchFamily="18" charset="0"/>
              </a:rPr>
              <a:t> </a:t>
            </a:r>
            <a:r>
              <a:rPr lang="en-US" sz="1000" dirty="0" err="1">
                <a:latin typeface="+mn-lt"/>
                <a:cs typeface="Times New Roman" pitchFamily="18" charset="0"/>
              </a:rPr>
              <a:t>деце</a:t>
            </a:r>
            <a:r>
              <a:rPr lang="en-US" sz="1000" dirty="0">
                <a:latin typeface="+mn-lt"/>
                <a:cs typeface="Times New Roman" pitchFamily="18" charset="0"/>
              </a:rPr>
              <a:t> у </a:t>
            </a:r>
            <a:r>
              <a:rPr lang="en-US" sz="1000" dirty="0" err="1">
                <a:latin typeface="+mn-lt"/>
                <a:cs typeface="Times New Roman" pitchFamily="18" charset="0"/>
              </a:rPr>
              <a:t>Војводини</a:t>
            </a:r>
            <a:r>
              <a:rPr lang="en-US" sz="1000" dirty="0" smtClean="0">
                <a:latin typeface="+mn-lt"/>
                <a:cs typeface="Times New Roman" pitchFamily="18" charset="0"/>
              </a:rPr>
              <a:t>,</a:t>
            </a:r>
            <a:r>
              <a:rPr lang="sr-Latn-RS" sz="1000" dirty="0" smtClean="0">
                <a:latin typeface="+mn-lt"/>
                <a:cs typeface="Times New Roman" pitchFamily="18" charset="0"/>
              </a:rPr>
              <a:t> </a:t>
            </a:r>
            <a:r>
              <a:rPr lang="en-US" sz="1000" dirty="0" smtClean="0">
                <a:latin typeface="+mn-lt"/>
                <a:cs typeface="Times New Roman" pitchFamily="18" charset="0"/>
              </a:rPr>
              <a:t>2007</a:t>
            </a:r>
            <a:r>
              <a:rPr lang="en-US" sz="1000" dirty="0">
                <a:latin typeface="+mn-lt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835413" y="1528148"/>
            <a:ext cx="4114800" cy="46396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sr-Cyrl-RS" sz="2000" b="1" u="sng" dirty="0" smtClean="0">
                <a:solidFill>
                  <a:srgbClr val="8A0000"/>
                </a:solidFill>
                <a:cs typeface="Times New Roman" pitchFamily="18" charset="0"/>
              </a:rPr>
              <a:t>Становници Србије: </a:t>
            </a:r>
          </a:p>
          <a:p>
            <a:pPr algn="ctr">
              <a:buFontTx/>
              <a:buNone/>
              <a:defRPr/>
            </a:pPr>
            <a:endParaRPr lang="sr-Cyrl-RS" sz="2000" b="1" u="sng" dirty="0" smtClean="0">
              <a:solidFill>
                <a:srgbClr val="8A0000"/>
              </a:solidFill>
              <a:cs typeface="Times New Roman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sr-Cyrl-RS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Око 41% углавном седи или стоји (жене више од мушкараца)  </a:t>
            </a:r>
            <a:endParaRPr lang="sr-Cyrl-RS" sz="2200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sr-Cyrl-RS" sz="2000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Седе у просеку 4,7 сати дневно</a:t>
            </a:r>
          </a:p>
          <a:p>
            <a:pPr>
              <a:buFontTx/>
              <a:buNone/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(У Београдском региону – 5,8 сати)</a:t>
            </a:r>
          </a:p>
          <a:p>
            <a:pPr>
              <a:buFontTx/>
              <a:buNone/>
              <a:defRPr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9,7% хода или вози бицикл препоручених 30 минута дневно</a:t>
            </a:r>
            <a:endParaRPr lang="ru-RU" sz="2200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11% се бави фитнесом, спортом или рекреацијом најмање</a:t>
            </a:r>
            <a:r>
              <a:rPr lang="sr-Cyrl-RS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150 минута</a:t>
            </a:r>
            <a:r>
              <a:rPr lang="sr-Latn-RS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недељно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733309" y="1554820"/>
            <a:ext cx="4316413" cy="46530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en-US" sz="2000" b="1" u="sng" dirty="0" smtClean="0">
                <a:solidFill>
                  <a:srgbClr val="8A0000"/>
                </a:solidFill>
              </a:rPr>
              <a:t>ДЕЦА:</a:t>
            </a:r>
          </a:p>
          <a:p>
            <a:pPr algn="ctr">
              <a:buFontTx/>
              <a:buNone/>
            </a:pPr>
            <a:endParaRPr lang="ru-RU" altLang="en-US" sz="900" b="1" u="sng" dirty="0" smtClean="0">
              <a:solidFill>
                <a:srgbClr val="8A0000"/>
              </a:solidFill>
            </a:endParaRPr>
          </a:p>
          <a:p>
            <a:pPr>
              <a:buFontTx/>
              <a:buNone/>
            </a:pPr>
            <a:r>
              <a:rPr lang="ru-RU" altLang="en-US" sz="2200" b="1" dirty="0" smtClean="0">
                <a:solidFill>
                  <a:srgbClr val="8A0000"/>
                </a:solidFill>
              </a:rPr>
              <a:t>ПРЕДШКОЛСКИ УЗРАСТ </a:t>
            </a:r>
          </a:p>
          <a:p>
            <a:pPr>
              <a:buFontTx/>
              <a:buBlip>
                <a:blip r:embed="rId3"/>
              </a:buBlip>
            </a:pPr>
            <a:r>
              <a:rPr lang="sr-Cyrl-RS" altLang="en-US" sz="2200" b="1" dirty="0" smtClean="0">
                <a:solidFill>
                  <a:srgbClr val="002060"/>
                </a:solidFill>
              </a:rPr>
              <a:t>преко </a:t>
            </a:r>
            <a:r>
              <a:rPr lang="ru-RU" altLang="en-US" sz="2200" b="1" dirty="0" smtClean="0">
                <a:solidFill>
                  <a:srgbClr val="002060"/>
                </a:solidFill>
              </a:rPr>
              <a:t>60% не испуњава минимум препоруке за физичку активност  </a:t>
            </a:r>
            <a:r>
              <a:rPr lang="ru-RU" altLang="en-US" sz="2200" dirty="0" smtClean="0">
                <a:solidFill>
                  <a:srgbClr val="002060"/>
                </a:solidFill>
              </a:rPr>
              <a:t>(више девојчице)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sz="2200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ru-RU" altLang="en-US" sz="2200" b="1" dirty="0" smtClean="0">
                <a:solidFill>
                  <a:srgbClr val="8A0000"/>
                </a:solidFill>
              </a:rPr>
              <a:t>ШКОЛСКИ УЗРАСТ 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en-US" sz="2200" b="1" dirty="0" smtClean="0">
                <a:solidFill>
                  <a:srgbClr val="002060"/>
                </a:solidFill>
              </a:rPr>
              <a:t>4/5  се бави физичком активношћу у слободно време</a:t>
            </a:r>
            <a:endParaRPr lang="en-US" altLang="en-US" sz="2200" b="1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dirty="0" smtClean="0">
                <a:solidFill>
                  <a:srgbClr val="002060"/>
                </a:solidFill>
              </a:rPr>
              <a:t>      </a:t>
            </a:r>
            <a:r>
              <a:rPr lang="sr-Cyrl-RS" altLang="en-US" sz="2200" b="1" dirty="0" smtClean="0">
                <a:solidFill>
                  <a:srgbClr val="002060"/>
                </a:solidFill>
              </a:rPr>
              <a:t>	 </a:t>
            </a:r>
            <a:r>
              <a:rPr lang="en-US" altLang="en-US" sz="2200" b="1" dirty="0" smtClean="0">
                <a:solidFill>
                  <a:srgbClr val="002060"/>
                </a:solidFill>
              </a:rPr>
              <a:t> (1-2 x </a:t>
            </a:r>
            <a:r>
              <a:rPr lang="sr-Cyrl-RS" altLang="en-US" sz="2200" b="1" dirty="0" smtClean="0">
                <a:solidFill>
                  <a:srgbClr val="002060"/>
                </a:solidFill>
              </a:rPr>
              <a:t>недељно)</a:t>
            </a:r>
            <a:r>
              <a:rPr lang="en-US" altLang="en-US" sz="2200" b="1" dirty="0" smtClean="0">
                <a:solidFill>
                  <a:srgbClr val="002060"/>
                </a:solidFill>
              </a:rPr>
              <a:t> </a:t>
            </a:r>
            <a:endParaRPr lang="ru-RU" altLang="en-US" sz="2200" b="1" dirty="0" smtClean="0">
              <a:solidFill>
                <a:srgbClr val="002060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ru-RU" altLang="en-US" sz="2200" b="1" dirty="0" smtClean="0">
                <a:solidFill>
                  <a:srgbClr val="002060"/>
                </a:solidFill>
              </a:rPr>
              <a:t> 98% редовно похађа наставу физичког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en-US" sz="2200" b="1" dirty="0" smtClean="0">
                <a:solidFill>
                  <a:srgbClr val="002060"/>
                </a:solidFill>
              </a:rPr>
              <a:t>14% деформитети стопала 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en-US" sz="2200" b="1" dirty="0" smtClean="0">
                <a:solidFill>
                  <a:srgbClr val="002060"/>
                </a:solidFill>
              </a:rPr>
              <a:t>10% дефомитети кичме </a:t>
            </a:r>
          </a:p>
          <a:p>
            <a:pPr algn="ctr">
              <a:buFontTx/>
              <a:buNone/>
            </a:pPr>
            <a:endParaRPr lang="ru-RU" altLang="en-US" sz="1800" b="1" dirty="0" smtClean="0">
              <a:solidFill>
                <a:srgbClr val="C0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06091" y="683168"/>
            <a:ext cx="410740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СТАЊЕ У СРБИЈИ 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567464" y="0"/>
            <a:ext cx="669820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КОЛИКО</a:t>
            </a:r>
            <a:r>
              <a:rPr lang="sr-Cyrl-R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 ФИЗИЧКИ  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АКТИВНИ? </a:t>
            </a:r>
          </a:p>
        </p:txBody>
      </p:sp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8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8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72491" y="133400"/>
            <a:ext cx="8202612" cy="8011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Предности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физичке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активности</a:t>
            </a:r>
            <a:r>
              <a:rPr lang="sr-Cyrl-R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(1)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72491" y="1294312"/>
            <a:ext cx="4621212" cy="5040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Обезбеђује правилан раст и развој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Помаже одржању здраве телесне тежине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	(у свим животним добима)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Помаже развоју и одржању моторике, снаге, флексибилности и издржљивости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10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Развија и одржава чврстину костију и мишића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63" y="1990503"/>
            <a:ext cx="2022763" cy="3034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49" y="3507576"/>
            <a:ext cx="2022939" cy="3034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47" y="1294312"/>
            <a:ext cx="3072072" cy="20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9920" y="200891"/>
            <a:ext cx="8229600" cy="6823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Предности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физичке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активности</a:t>
            </a:r>
            <a:r>
              <a:rPr lang="sr-Cyrl-R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(2)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169920" y="1153391"/>
            <a:ext cx="4572000" cy="3733800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</a:t>
            </a: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обољшава </a:t>
            </a:r>
            <a:r>
              <a:rPr lang="sr-Cyrl-RS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квалитет сна </a:t>
            </a:r>
            <a:endParaRPr lang="sr-Cyrl-RS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мањује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напетост и ризик од појаве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депресивних осећања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Ј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ача самопоуздање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обољшава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стицање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и одржавање социјалних вештина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61116" y="5375563"/>
            <a:ext cx="793033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Физички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активна деца имају мање проблема у понашању и дисциплини, бољи успех у школи и дужу пажњу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часу!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90" y="1147442"/>
            <a:ext cx="1375496" cy="2445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57" y="2830768"/>
            <a:ext cx="3084635" cy="20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2001459" y="1350817"/>
            <a:ext cx="4835760" cy="5195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Смањује ризик од настанка бројних  поремећаја здравља: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Неухрањености или гојазности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Високог крвног притиска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Дијабетеса типа 2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Болести срца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Можданог удара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Депресије и анксиозности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Карцинома</a:t>
            </a: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(дебелог црева, дојке, плућа)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Падова (посебно у старијем животном добу)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Прелома (нпр. прелом кука код старијих)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RS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RS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1458" y="144384"/>
            <a:ext cx="8202612" cy="8011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Предности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физичке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активности</a:t>
            </a:r>
            <a:r>
              <a:rPr lang="sr-Cyrl-R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(3)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15" y="1350817"/>
            <a:ext cx="3226752" cy="1818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70" y="3574470"/>
            <a:ext cx="3428997" cy="22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7408" y="101971"/>
            <a:ext cx="7961172" cy="964724"/>
          </a:xfrm>
          <a:prstGeom prst="rect">
            <a:avLst/>
          </a:prstGeom>
          <a:solidFill>
            <a:schemeClr val="bg1"/>
          </a:solidFill>
          <a:effectLst>
            <a:softEdge rad="2667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sr-Cyrl-RS" sz="3600" dirty="0" smtClean="0">
                <a:solidFill>
                  <a:schemeClr val="accent2">
                    <a:lumMod val="75000"/>
                  </a:schemeClr>
                </a:solidFill>
              </a:rPr>
              <a:t>ПРЕПОРУКЕ ЗА ОПШТУ ПОПУЛАЦИЈУ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3830" y="1195175"/>
            <a:ext cx="9130936" cy="22535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r-Cyrl-RS" dirty="0" smtClean="0"/>
          </a:p>
          <a:p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≥150 минута умерене аеробне активности недељно </a:t>
            </a:r>
            <a:r>
              <a:rPr lang="sr-Cyrl-RS" sz="5500" dirty="0" smtClean="0">
                <a:solidFill>
                  <a:schemeClr val="accent2">
                    <a:lumMod val="50000"/>
                  </a:schemeClr>
                </a:solidFill>
              </a:rPr>
              <a:t>(брзо </a:t>
            </a:r>
            <a:r>
              <a:rPr lang="sr-Cyrl-RS" sz="5500" dirty="0" err="1" smtClean="0">
                <a:solidFill>
                  <a:schemeClr val="accent2">
                    <a:lumMod val="50000"/>
                  </a:schemeClr>
                </a:solidFill>
              </a:rPr>
              <a:t>ходање,рекреативно</a:t>
            </a:r>
            <a:r>
              <a:rPr lang="sr-Cyrl-RS" sz="5500" dirty="0" smtClean="0">
                <a:solidFill>
                  <a:schemeClr val="accent2">
                    <a:lumMod val="50000"/>
                  </a:schemeClr>
                </a:solidFill>
              </a:rPr>
              <a:t> пливање вожња бицикла по равном, </a:t>
            </a:r>
            <a:r>
              <a:rPr lang="sr-Cyrl-RS" sz="5500" dirty="0" err="1" smtClean="0">
                <a:solidFill>
                  <a:schemeClr val="accent2">
                    <a:lumMod val="50000"/>
                  </a:schemeClr>
                </a:solidFill>
              </a:rPr>
              <a:t>џогинг</a:t>
            </a:r>
            <a:r>
              <a:rPr lang="sr-Cyrl-RS" sz="5500" dirty="0" smtClean="0">
                <a:solidFill>
                  <a:schemeClr val="accent2">
                    <a:lumMod val="50000"/>
                  </a:schemeClr>
                </a:solidFill>
              </a:rPr>
              <a:t>, шетња са љубимцем) </a:t>
            </a:r>
            <a:r>
              <a:rPr lang="en-US" sz="5500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или</a:t>
            </a:r>
            <a:endParaRPr lang="en-US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RS" sz="2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≥ 75  минута интензивне  аеробне активности недељно </a:t>
            </a:r>
            <a:r>
              <a:rPr lang="sr-Cyrl-RS" sz="55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Cyrl-RS" sz="5500" dirty="0" err="1" smtClean="0">
                <a:solidFill>
                  <a:schemeClr val="accent2">
                    <a:lumMod val="50000"/>
                  </a:schemeClr>
                </a:solidFill>
              </a:rPr>
              <a:t>трчање,прескакање</a:t>
            </a:r>
            <a:r>
              <a:rPr lang="sr-Cyrl-RS" sz="5500" dirty="0" smtClean="0">
                <a:solidFill>
                  <a:schemeClr val="accent2">
                    <a:lumMod val="50000"/>
                  </a:schemeClr>
                </a:solidFill>
              </a:rPr>
              <a:t> конопца, аеробик, брзо пењање степеницама, вожња бицикла узбрдо)</a:t>
            </a:r>
            <a:r>
              <a:rPr lang="en-US" sz="55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или </a:t>
            </a:r>
            <a:endParaRPr lang="en-US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RS" sz="2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Комбинација умерених и интензивних аеробних активности</a:t>
            </a:r>
            <a:endParaRPr lang="en-US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RS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Минимум 2 </a:t>
            </a:r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х недељно</a:t>
            </a:r>
            <a:r>
              <a:rPr lang="sr-Latn-RS" sz="5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-  </a:t>
            </a:r>
            <a:r>
              <a:rPr lang="sr-Cyrl-RS" sz="5500" b="1" dirty="0" smtClean="0">
                <a:solidFill>
                  <a:schemeClr val="accent2">
                    <a:lumMod val="50000"/>
                  </a:schemeClr>
                </a:solidFill>
              </a:rPr>
              <a:t>вежбе за јачање мишића </a:t>
            </a:r>
            <a:endParaRPr lang="sr-Cyrl-RS" sz="5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298" y="3547874"/>
            <a:ext cx="4381501" cy="892552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ОПЦИЈА 2 </a:t>
            </a:r>
          </a:p>
          <a:p>
            <a:r>
              <a:rPr lang="sr-Cyrl-RS" sz="1600" dirty="0" smtClean="0"/>
              <a:t>(75 мин. интензивне активности недељно) </a:t>
            </a:r>
          </a:p>
          <a:p>
            <a:pPr algn="ctr"/>
            <a:r>
              <a:rPr lang="sr-Cyrl-RS" b="1" dirty="0" smtClean="0"/>
              <a:t>3 дана у </a:t>
            </a:r>
            <a:r>
              <a:rPr lang="sr-Cyrl-RS" b="1" dirty="0" smtClean="0"/>
              <a:t>недељи</a:t>
            </a:r>
            <a:r>
              <a:rPr lang="sr-Latn-RS" b="1" smtClean="0"/>
              <a:t> </a:t>
            </a:r>
            <a:r>
              <a:rPr lang="sr-Cyrl-RS" b="1" smtClean="0"/>
              <a:t>-  </a:t>
            </a:r>
            <a:r>
              <a:rPr lang="sr-Cyrl-RS" b="1" dirty="0" smtClean="0"/>
              <a:t>25 минута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862" y="3702803"/>
            <a:ext cx="3962400" cy="2000548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ОПЦИЈА 1 </a:t>
            </a:r>
          </a:p>
          <a:p>
            <a:r>
              <a:rPr lang="sr-Cyrl-RS" sz="1600" dirty="0" smtClean="0"/>
              <a:t>    (150 мин. умерене активности недељно) </a:t>
            </a:r>
          </a:p>
          <a:p>
            <a:pPr algn="ctr"/>
            <a:r>
              <a:rPr lang="sr-Cyrl-RS" b="1" dirty="0" smtClean="0"/>
              <a:t>Сваки дан или мин. 5 дана недељно умерена до интензивна аеробна активност - 30 минута </a:t>
            </a:r>
          </a:p>
          <a:p>
            <a:pPr algn="ctr"/>
            <a:r>
              <a:rPr lang="sr-Cyrl-RS" b="1" dirty="0" smtClean="0"/>
              <a:t>(може и у више епизода- </a:t>
            </a:r>
          </a:p>
          <a:p>
            <a:pPr algn="ctr"/>
            <a:r>
              <a:rPr lang="sr-Cyrl-RS" b="1" dirty="0" smtClean="0"/>
              <a:t>мин 10 мин.)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9298" y="4622254"/>
            <a:ext cx="4383678" cy="1169551"/>
          </a:xfrm>
          <a:prstGeom prst="rect">
            <a:avLst/>
          </a:prstGeom>
          <a:solidFill>
            <a:schemeClr val="bg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ОПЦИЈА 3 </a:t>
            </a:r>
          </a:p>
          <a:p>
            <a:pPr algn="ctr"/>
            <a:r>
              <a:rPr lang="sr-Cyrl-R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(комбинација интензивне и умерене акт. ) </a:t>
            </a:r>
          </a:p>
          <a:p>
            <a:pPr algn="ctr"/>
            <a:r>
              <a:rPr lang="sr-Cyrl-RS" b="1" dirty="0" smtClean="0"/>
              <a:t>100 мин. умерене +25 мин. интензивне недељно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862" y="5973633"/>
            <a:ext cx="913093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         </a:t>
            </a:r>
            <a:r>
              <a:rPr lang="sr-Cyrl-R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мин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Cyrl-R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интензивне активности = 2 мин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Cyrl-R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умерене активности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70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8080" y="157191"/>
            <a:ext cx="9653155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>
                <a:solidFill>
                  <a:srgbClr val="C00000"/>
                </a:solidFill>
              </a:rPr>
              <a:t>ПРЕПОРУКЕ ЗА СПЕЦИФИЧНЕ ПОПУЛАЦИОНЕ ГРУПЕ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835" y="1484661"/>
            <a:ext cx="3200400" cy="2154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ДЕЦА  млађа од 6 год.</a:t>
            </a:r>
          </a:p>
          <a:p>
            <a:pPr algn="ctr"/>
            <a:endParaRPr lang="sr-Cyrl-RS" sz="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/>
              <a:t>0-1 год.  више епизода активности у току дана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/>
              <a:t>1-5 год &gt; 180 мин. физичке активности /дан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/>
              <a:t>&lt; од 1 сат седења у континуитету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56061" y="1549829"/>
            <a:ext cx="3442566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ДЕЦА И МЛАДИ (6-17 год.)</a:t>
            </a:r>
          </a:p>
          <a:p>
            <a:pPr algn="ctr"/>
            <a:endParaRPr lang="sr-Cyrl-RS" sz="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/>
              <a:t>60 мин. аеробне физичке активности/дан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/>
              <a:t>3 х недељно- јачање мишића &lt; од 1 сат седења у континуитету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27508" y="3676905"/>
            <a:ext cx="5562600" cy="2708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ОСОБЕ старости 65+</a:t>
            </a:r>
          </a:p>
          <a:p>
            <a:pPr algn="ctr"/>
            <a:endParaRPr lang="sr-Cyrl-RS" sz="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/>
              <a:t>≥150 минута умерене аеробне активности </a:t>
            </a:r>
            <a:r>
              <a:rPr lang="sr-Cyrl-RS" b="1" dirty="0" smtClean="0"/>
              <a:t>недељно, </a:t>
            </a:r>
            <a:r>
              <a:rPr lang="sr-Cyrl-RS" sz="1600" b="1" dirty="0" smtClean="0"/>
              <a:t>или</a:t>
            </a:r>
            <a:endParaRPr lang="sr-Cyrl-R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/>
              <a:t>≥ 75  минута интензивне  аеробне активности </a:t>
            </a:r>
            <a:r>
              <a:rPr lang="sr-Cyrl-RS" b="1" dirty="0" smtClean="0"/>
              <a:t>недељно, </a:t>
            </a:r>
            <a:r>
              <a:rPr lang="sr-Cyrl-RS" sz="1600" b="1" dirty="0" smtClean="0"/>
              <a:t>или </a:t>
            </a:r>
            <a:endParaRPr lang="sr-Cyrl-R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/>
              <a:t>Комбинација умерених и интензивних аеробних </a:t>
            </a:r>
            <a:r>
              <a:rPr lang="sr-Cyrl-RS" b="1" dirty="0" smtClean="0"/>
              <a:t>активности</a:t>
            </a:r>
            <a:endParaRPr lang="sr-Cyrl-R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/>
              <a:t>Минимум 2  х недељно-  вежбе за јачање мишића </a:t>
            </a:r>
            <a:endParaRPr lang="sr-Cyrl-R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b="1" dirty="0" smtClean="0"/>
              <a:t>3 х недељно вежбе за равнотежу </a:t>
            </a:r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9269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467149" y="145473"/>
            <a:ext cx="7248351" cy="92961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КОЛИКО </a:t>
            </a:r>
            <a:r>
              <a:rPr lang="sr-Cyrl-R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ДА ИМАТЕ ГОДИНА... </a:t>
            </a:r>
            <a:r>
              <a:rPr lang="sr-Cyrl-RS" sz="4000" b="1" dirty="0" smtClean="0"/>
              <a:t/>
            </a:r>
            <a:br>
              <a:rPr lang="sr-Cyrl-RS" sz="4000" b="1" dirty="0" smtClean="0"/>
            </a:br>
            <a:r>
              <a:rPr lang="sr-Cyrl-RS" b="1" dirty="0" smtClean="0"/>
              <a:t>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719003" y="1205346"/>
            <a:ext cx="8520546" cy="286232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</a:rPr>
              <a:t>ПРАВИЛНА ИСХРАНА И РЕДОВНА  ФИЗИЧКА АКТИВНОСТ ЧУВАЈУ И ПОБОЉШАВАЈУ  ВАШЕ ЗДРАВЉЕ И СМАЊУЈУ  РИЗИК ОД НАСТАНКА РАЗЛИЧИТИХ БОЛЕСТИ </a:t>
            </a:r>
            <a:r>
              <a:rPr lang="sr-Cyrl-RS" sz="3600" b="1" dirty="0" smtClean="0">
                <a:solidFill>
                  <a:schemeClr val="bg1"/>
                </a:solidFill>
              </a:rPr>
              <a:t>!!!</a:t>
            </a:r>
            <a:endParaRPr lang="sr-Cyrl-R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29" y="4197927"/>
            <a:ext cx="3581693" cy="23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522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Предности физичке активности (2)</vt:lpstr>
      <vt:lpstr>PowerPoint Presentation</vt:lpstr>
      <vt:lpstr>PowerPoint Presentation</vt:lpstr>
      <vt:lpstr>PowerPoint Presentation</vt:lpstr>
      <vt:lpstr> КОЛИКО ГОД ДА ИМАТЕ ГОДИНА...   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Aleksandra Andric</cp:lastModifiedBy>
  <cp:revision>25</cp:revision>
  <dcterms:created xsi:type="dcterms:W3CDTF">2022-01-21T07:17:49Z</dcterms:created>
  <dcterms:modified xsi:type="dcterms:W3CDTF">2022-04-29T10:25:37Z</dcterms:modified>
</cp:coreProperties>
</file>