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98" r:id="rId4"/>
    <p:sldId id="299" r:id="rId5"/>
    <p:sldId id="3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5F3F0-79DE-41AD-953B-304BC66EF9C0}" v="61" dt="2023-05-23T08:37:24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8735F3F0-79DE-41AD-953B-304BC66EF9C0}"/>
    <pc:docChg chg="custSel modSld modMainMaster modShowInfo">
      <pc:chgData name="Andjelka Grujicic" userId="e7365894-d774-428a-a23d-47ce6bfa3f7d" providerId="ADAL" clId="{8735F3F0-79DE-41AD-953B-304BC66EF9C0}" dt="2023-05-23T08:38:24.502" v="117" actId="1037"/>
      <pc:docMkLst>
        <pc:docMk/>
      </pc:docMkLst>
      <pc:sldChg chg="modTransition">
        <pc:chgData name="Andjelka Grujicic" userId="e7365894-d774-428a-a23d-47ce6bfa3f7d" providerId="ADAL" clId="{8735F3F0-79DE-41AD-953B-304BC66EF9C0}" dt="2023-05-23T08:34:21.794" v="15"/>
        <pc:sldMkLst>
          <pc:docMk/>
          <pc:sldMk cId="3218072633" sldId="256"/>
        </pc:sldMkLst>
      </pc:sldChg>
      <pc:sldChg chg="modTransition">
        <pc:chgData name="Andjelka Grujicic" userId="e7365894-d774-428a-a23d-47ce6bfa3f7d" providerId="ADAL" clId="{8735F3F0-79DE-41AD-953B-304BC66EF9C0}" dt="2023-05-23T08:34:21.794" v="15"/>
        <pc:sldMkLst>
          <pc:docMk/>
          <pc:sldMk cId="618299678" sldId="257"/>
        </pc:sldMkLst>
      </pc:sldChg>
      <pc:sldChg chg="modSp modTransition">
        <pc:chgData name="Andjelka Grujicic" userId="e7365894-d774-428a-a23d-47ce6bfa3f7d" providerId="ADAL" clId="{8735F3F0-79DE-41AD-953B-304BC66EF9C0}" dt="2023-05-23T08:37:24.757" v="67" actId="20577"/>
        <pc:sldMkLst>
          <pc:docMk/>
          <pc:sldMk cId="2785276799" sldId="298"/>
        </pc:sldMkLst>
        <pc:spChg chg="mod">
          <ac:chgData name="Andjelka Grujicic" userId="e7365894-d774-428a-a23d-47ce6bfa3f7d" providerId="ADAL" clId="{8735F3F0-79DE-41AD-953B-304BC66EF9C0}" dt="2023-05-23T08:37:07.169" v="59" actId="6549"/>
          <ac:spMkLst>
            <pc:docMk/>
            <pc:sldMk cId="2785276799" sldId="298"/>
            <ac:spMk id="4" creationId="{23EB658C-3A96-3988-AEA5-0E071A28164D}"/>
          </ac:spMkLst>
        </pc:spChg>
        <pc:spChg chg="mod">
          <ac:chgData name="Andjelka Grujicic" userId="e7365894-d774-428a-a23d-47ce6bfa3f7d" providerId="ADAL" clId="{8735F3F0-79DE-41AD-953B-304BC66EF9C0}" dt="2023-05-23T08:37:24.757" v="67" actId="20577"/>
          <ac:spMkLst>
            <pc:docMk/>
            <pc:sldMk cId="2785276799" sldId="298"/>
            <ac:spMk id="6" creationId="{DE6EDF65-62CD-0824-D910-45A9E4616C48}"/>
          </ac:spMkLst>
        </pc:spChg>
      </pc:sldChg>
      <pc:sldChg chg="modTransition">
        <pc:chgData name="Andjelka Grujicic" userId="e7365894-d774-428a-a23d-47ce6bfa3f7d" providerId="ADAL" clId="{8735F3F0-79DE-41AD-953B-304BC66EF9C0}" dt="2023-05-23T08:34:21.794" v="15"/>
        <pc:sldMkLst>
          <pc:docMk/>
          <pc:sldMk cId="1027022095" sldId="299"/>
        </pc:sldMkLst>
      </pc:sldChg>
      <pc:sldChg chg="modSp mod modTransition">
        <pc:chgData name="Andjelka Grujicic" userId="e7365894-d774-428a-a23d-47ce6bfa3f7d" providerId="ADAL" clId="{8735F3F0-79DE-41AD-953B-304BC66EF9C0}" dt="2023-05-23T08:38:24.502" v="117" actId="1037"/>
        <pc:sldMkLst>
          <pc:docMk/>
          <pc:sldMk cId="3630372149" sldId="300"/>
        </pc:sldMkLst>
        <pc:spChg chg="mod">
          <ac:chgData name="Andjelka Grujicic" userId="e7365894-d774-428a-a23d-47ce6bfa3f7d" providerId="ADAL" clId="{8735F3F0-79DE-41AD-953B-304BC66EF9C0}" dt="2023-05-23T08:38:24.502" v="117" actId="1037"/>
          <ac:spMkLst>
            <pc:docMk/>
            <pc:sldMk cId="3630372149" sldId="300"/>
            <ac:spMk id="2" creationId="{0EC48B64-BCDE-2DCA-ABD2-8916C3B48D15}"/>
          </ac:spMkLst>
        </pc:spChg>
        <pc:spChg chg="mod">
          <ac:chgData name="Andjelka Grujicic" userId="e7365894-d774-428a-a23d-47ce6bfa3f7d" providerId="ADAL" clId="{8735F3F0-79DE-41AD-953B-304BC66EF9C0}" dt="2023-05-23T08:28:47.636" v="2" actId="14100"/>
          <ac:spMkLst>
            <pc:docMk/>
            <pc:sldMk cId="3630372149" sldId="300"/>
            <ac:spMk id="6" creationId="{BDFB4E70-E51A-E931-54F1-B3428A23DC41}"/>
          </ac:spMkLst>
        </pc:spChg>
        <pc:spChg chg="mod">
          <ac:chgData name="Andjelka Grujicic" userId="e7365894-d774-428a-a23d-47ce6bfa3f7d" providerId="ADAL" clId="{8735F3F0-79DE-41AD-953B-304BC66EF9C0}" dt="2023-05-23T08:29:17.930" v="7" actId="14100"/>
          <ac:spMkLst>
            <pc:docMk/>
            <pc:sldMk cId="3630372149" sldId="300"/>
            <ac:spMk id="7" creationId="{27E95C3C-2116-B25B-1067-306535367002}"/>
          </ac:spMkLst>
        </pc:spChg>
      </pc:sldChg>
      <pc:sldMasterChg chg="modTransition modSldLayout">
        <pc:chgData name="Andjelka Grujicic" userId="e7365894-d774-428a-a23d-47ce6bfa3f7d" providerId="ADAL" clId="{8735F3F0-79DE-41AD-953B-304BC66EF9C0}" dt="2023-05-23T08:31:38.863" v="12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8735F3F0-79DE-41AD-953B-304BC66EF9C0}" dt="2023-05-23T08:31:38.863" v="12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E2D-6D68-48D1-BC59-084924730BF2}" type="datetimeFigureOut">
              <a:rPr lang="sr-Latn-RS" smtClean="0"/>
              <a:t>23.05.2023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B80C-7E95-43CB-867C-2D474D4AD6E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777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3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5" y="365125"/>
            <a:ext cx="10131879" cy="105954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131878" cy="4730296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6146">
        <p15:prstTrans prst="pageCurlDouble"/>
      </p:transition>
    </mc:Choice>
    <mc:Fallback>
      <p:transition spd="slow" advTm="1614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C1D79-EC3D-9820-F0BE-3EFA476D7C6C}"/>
              </a:ext>
            </a:extLst>
          </p:cNvPr>
          <p:cNvSpPr txBox="1"/>
          <p:nvPr/>
        </p:nvSpPr>
        <p:spPr>
          <a:xfrm>
            <a:off x="3865052" y="581214"/>
            <a:ext cx="7680853" cy="9194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349 </a:t>
            </a:r>
            <a:r>
              <a:rPr lang="sr-Cyrl-R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милиона људи у чак 79 земаља, угрожено је услед несигурности у снабдевању храном.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8A36B-105D-20A4-9B37-E75549FA4BCC}"/>
              </a:ext>
            </a:extLst>
          </p:cNvPr>
          <p:cNvSpPr txBox="1"/>
          <p:nvPr/>
        </p:nvSpPr>
        <p:spPr>
          <a:xfrm>
            <a:off x="1988239" y="2052138"/>
            <a:ext cx="9121013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 се узгаја у преко 125 земаља света, на површини од око 4 милиона хектара.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12220-0277-403F-AF01-A86E3A81E2DA}"/>
              </a:ext>
            </a:extLst>
          </p:cNvPr>
          <p:cNvSpPr txBox="1"/>
          <p:nvPr/>
        </p:nvSpPr>
        <p:spPr>
          <a:xfrm>
            <a:off x="1072818" y="3523062"/>
            <a:ext cx="9217024" cy="9194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Највећи узгајивачи дувана су Кина, Индија и Бразил, које заједно имају преко 55% територије под овом културом.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0D72429-7E55-98C2-9FDF-E01E06EBF275}"/>
              </a:ext>
            </a:extLst>
          </p:cNvPr>
          <p:cNvSpPr txBox="1">
            <a:spLocks/>
          </p:cNvSpPr>
          <p:nvPr/>
        </p:nvSpPr>
        <p:spPr>
          <a:xfrm>
            <a:off x="138741" y="4993986"/>
            <a:ext cx="9601067" cy="114320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dirty="0">
                <a:latin typeface="Comic Sans MS" panose="030F0702030302020204" pitchFamily="66" charset="0"/>
              </a:rPr>
              <a:t>У многим земљама које узгајају дуван, владе дају директне субвенције узгајивачима дувана </a:t>
            </a:r>
            <a:r>
              <a:rPr lang="sr-Cyrl-R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7893">
        <p15:prstTrans prst="pageCurlDouble"/>
      </p:transition>
    </mc:Choice>
    <mc:Fallback>
      <p:transition spd="slow" advTm="27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EB658C-3A96-3988-AEA5-0E071A28164D}"/>
              </a:ext>
            </a:extLst>
          </p:cNvPr>
          <p:cNvSpPr txBox="1"/>
          <p:nvPr/>
        </p:nvSpPr>
        <p:spPr>
          <a:xfrm>
            <a:off x="2381693" y="545860"/>
            <a:ext cx="9072332" cy="13280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Узгајивач дувана који сади, узгаја и бере дуван може дневно да апсорбује у свој организам количину никотина к</a:t>
            </a:r>
            <a:r>
              <a:rPr kumimoji="0" lang="sr-Cyrl-R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ао да је попушио чак </a:t>
            </a:r>
            <a:r>
              <a:rPr kumimoji="0" lang="sr-Cyrl-C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 цигарета!!!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1D657-8F04-2E92-35D1-6A647308FA94}"/>
              </a:ext>
            </a:extLst>
          </p:cNvPr>
          <p:cNvSpPr txBox="1"/>
          <p:nvPr/>
        </p:nvSpPr>
        <p:spPr>
          <a:xfrm>
            <a:off x="2381691" y="2687838"/>
            <a:ext cx="9072331" cy="173664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Узгој дувана захтева огромне природне ресурсе, уз употребу пестицида и ђубрива, који доприносе деградацији земљишта, а излазе и у водену средину, загађујући језера, реке и воду за пиће.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EDF65-62CD-0824-D910-45A9E4616C48}"/>
              </a:ext>
            </a:extLst>
          </p:cNvPr>
          <p:cNvSpPr txBox="1"/>
          <p:nvPr/>
        </p:nvSpPr>
        <p:spPr>
          <a:xfrm>
            <a:off x="2381692" y="5238440"/>
            <a:ext cx="9072331" cy="9194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Дуван је одговоран за око 5% укупног крчења шума.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једно дрво се жртвује за производњу око 300 цигарета!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276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8279">
        <p15:prstTrans prst="pageCurlDouble"/>
      </p:transition>
    </mc:Choice>
    <mc:Fallback>
      <p:transition spd="slow" advTm="28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2DE9-0D08-55C7-C096-4ABE182B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R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Србија међу 50 </a:t>
            </a:r>
            <a:r>
              <a:rPr kumimoji="0" lang="sr-Cyrl-R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C8754-875F-9E6E-4B98-F18876BF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51" y="1375947"/>
            <a:ext cx="2299718" cy="327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8B8FE7-2D5F-CB5A-8052-EFEA56C318A8}"/>
              </a:ext>
            </a:extLst>
          </p:cNvPr>
          <p:cNvSpPr txBox="1">
            <a:spLocks/>
          </p:cNvSpPr>
          <p:nvPr/>
        </p:nvSpPr>
        <p:spPr>
          <a:xfrm>
            <a:off x="925206" y="1758765"/>
            <a:ext cx="3072340" cy="371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23323" algn="l" defTabSz="914377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5867">
                <a:solidFill>
                  <a:srgbClr val="F58D1B"/>
                </a:solidFill>
                <a:latin typeface="Comic Sans MS" panose="030F0702030302020204" pitchFamily="66" charset="0"/>
              </a:rPr>
              <a:t>42. </a:t>
            </a:r>
          </a:p>
          <a:p>
            <a:pPr marL="186262" indent="0" algn="ctr">
              <a:buFont typeface="Arial" panose="020B0604020202020204" pitchFamily="34" charset="0"/>
              <a:buNone/>
            </a:pPr>
            <a:r>
              <a:rPr lang="sr-Cyrl-RS" sz="2667">
                <a:latin typeface="Comic Sans MS" panose="030F0702030302020204" pitchFamily="66" charset="0"/>
              </a:rPr>
              <a:t>место на светској листи произвођача дувана 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75F98C-D7FD-7DC6-74FD-F3C9E5A6156F}"/>
              </a:ext>
            </a:extLst>
          </p:cNvPr>
          <p:cNvSpPr txBox="1">
            <a:spLocks/>
          </p:cNvSpPr>
          <p:nvPr/>
        </p:nvSpPr>
        <p:spPr>
          <a:xfrm>
            <a:off x="4849390" y="1758765"/>
            <a:ext cx="2885755" cy="371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23323" algn="l" defTabSz="914377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5867">
                <a:solidFill>
                  <a:srgbClr val="F58D1B"/>
                </a:solidFill>
                <a:latin typeface="Comic Sans MS" panose="030F0702030302020204" pitchFamily="66" charset="0"/>
              </a:rPr>
              <a:t>6.500</a:t>
            </a:r>
          </a:p>
          <a:p>
            <a:pPr marL="186262" indent="0" algn="ctr">
              <a:buFont typeface="Arial" panose="020B0604020202020204" pitchFamily="34" charset="0"/>
              <a:buNone/>
            </a:pPr>
            <a:r>
              <a:rPr lang="sr-Cyrl-RS" sz="2667">
                <a:latin typeface="Comic Sans MS" panose="030F0702030302020204" pitchFamily="66" charset="0"/>
              </a:rPr>
              <a:t>хектара у нашој земљи покривено је овом културом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FC0B5A-CE1D-68B6-E425-B298F7799C88}"/>
              </a:ext>
            </a:extLst>
          </p:cNvPr>
          <p:cNvSpPr txBox="1">
            <a:spLocks/>
          </p:cNvSpPr>
          <p:nvPr/>
        </p:nvSpPr>
        <p:spPr>
          <a:xfrm>
            <a:off x="296863" y="4986230"/>
            <a:ext cx="11112183" cy="1652365"/>
          </a:xfrm>
          <a:prstGeom prst="roundRect">
            <a:avLst/>
          </a:prstGeom>
          <a:solidFill>
            <a:srgbClr val="A5A5A5">
              <a:lumMod val="40000"/>
              <a:lumOff val="60000"/>
            </a:srgbClr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marR="0" lvl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sr-Cyrl-RS" sz="2133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Сличну површину под засадима дувана имају Јапан, који је 4 пута већи од Србије и Мексико који је од наше земље већи скоро 25 пута. </a:t>
            </a:r>
          </a:p>
          <a:p>
            <a:pPr marL="186262" marR="0" lvl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sr-Cyrl-RS" sz="2133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Од земаља у окружењу, највећи произвођач дувана је Северна Македонија која се налази на 19. месту светске листе.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22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7686">
        <p15:prstTrans prst="pageCurlDouble"/>
      </p:transition>
    </mc:Choice>
    <mc:Fallback>
      <p:transition spd="slow" advTm="27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8B64-BCDE-2DCA-ABD2-8916C3B4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622" y="576139"/>
            <a:ext cx="10131879" cy="105954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sr-Cyrl-RS" sz="3733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Кампања Светски дан без дувана 2023 </a:t>
            </a:r>
            <a:br>
              <a:rPr kumimoji="0" lang="sr-Cyrl-RS" sz="3733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sr-Cyrl-RS" sz="3733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има за циљ да:</a:t>
            </a:r>
            <a:endParaRPr lang="sr-Latn-R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DFB4E70-E51A-E931-54F1-B3428A23DC41}"/>
              </a:ext>
            </a:extLst>
          </p:cNvPr>
          <p:cNvSpPr txBox="1">
            <a:spLocks/>
          </p:cNvSpPr>
          <p:nvPr/>
        </p:nvSpPr>
        <p:spPr>
          <a:xfrm>
            <a:off x="856355" y="2615608"/>
            <a:ext cx="3648406" cy="35146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marL="609585" lvl="0" indent="-423323" algn="l" defTabSz="914377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23323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✢"/>
              <a:tabLst/>
              <a:defRPr/>
            </a:pPr>
            <a:r>
              <a:rPr kumimoji="0" lang="ru-RU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подигне свест о значају и могућностима за узгој алтернативних, одрживих и хранљивих усева уместо дувана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7E95C3C-2116-B25B-1067-306535367002}"/>
              </a:ext>
            </a:extLst>
          </p:cNvPr>
          <p:cNvSpPr txBox="1">
            <a:spLocks/>
          </p:cNvSpPr>
          <p:nvPr/>
        </p:nvSpPr>
        <p:spPr>
          <a:xfrm>
            <a:off x="7687240" y="2615608"/>
            <a:ext cx="3647563" cy="35146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23323" algn="l" defTabSz="914377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23323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✢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стимулише владе земаља да средства опредељена за подршку узгоју дувана адекватно преусмере </a:t>
            </a:r>
          </a:p>
          <a:p>
            <a:pPr marL="609585" marR="0" lvl="0" indent="-423323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✢"/>
              <a:tabLst/>
              <a:defRPr/>
            </a:pP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9" name="Picture 8" descr="A no smoking sign with a shovel and wheat&#10;&#10;Description automatically generated with low confidence">
            <a:extLst>
              <a:ext uri="{FF2B5EF4-FFF2-40B4-BE49-F238E27FC236}">
                <a16:creationId xmlns:a16="http://schemas.microsoft.com/office/drawing/2014/main" id="{D0C62389-9464-CC44-E81E-AD8CBB2E1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1" y="2892049"/>
            <a:ext cx="3181636" cy="275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37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1086">
        <p15:prstTrans prst="pageCurlDouble"/>
      </p:transition>
    </mc:Choice>
    <mc:Fallback>
      <p:transition spd="slow" advClick="0" advTm="21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|6.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4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260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Myriad Pro</vt:lpstr>
      <vt:lpstr>Office Theme</vt:lpstr>
      <vt:lpstr>PowerPoint Presentation</vt:lpstr>
      <vt:lpstr>PowerPoint Presentation</vt:lpstr>
      <vt:lpstr>PowerPoint Presentation</vt:lpstr>
      <vt:lpstr>Србија међу 50 </vt:lpstr>
      <vt:lpstr>Кампања Светски дан без дувана 2023  има за циљ да: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17</cp:revision>
  <dcterms:created xsi:type="dcterms:W3CDTF">2022-01-21T07:17:49Z</dcterms:created>
  <dcterms:modified xsi:type="dcterms:W3CDTF">2023-05-23T08:38:30Z</dcterms:modified>
</cp:coreProperties>
</file>