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"/>
          <a:stretch/>
        </p:blipFill>
        <p:spPr>
          <a:xfrm>
            <a:off x="0" y="0"/>
            <a:ext cx="12191999" cy="686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"/>
          <a:stretch/>
        </p:blipFill>
        <p:spPr>
          <a:xfrm>
            <a:off x="-26126" y="0"/>
            <a:ext cx="12279086" cy="69368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871"/>
          </a:xfrm>
        </p:spPr>
        <p:txBody>
          <a:bodyPr/>
          <a:lstStyle/>
          <a:p>
            <a:pPr algn="ctr"/>
            <a:r>
              <a:rPr lang="ru-RU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Међународни дан деце оболеле од рака</a:t>
            </a:r>
            <a:r>
              <a:rPr lang="sr-Latn-R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– 15.</a:t>
            </a:r>
            <a:r>
              <a:rPr lang="sr-Cyrl-R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sr-Cyrl-RS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фебруар</a:t>
            </a:r>
            <a:r>
              <a:rPr lang="en-US" sz="4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2023.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Latn-RS" sz="27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Latn-RS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 smtClean="0">
                <a:solidFill>
                  <a:prstClr val="black"/>
                </a:solidFill>
              </a:rPr>
              <a:t>Установљен</a:t>
            </a:r>
            <a:r>
              <a:rPr lang="en-GB" sz="3200" dirty="0" smtClean="0">
                <a:solidFill>
                  <a:prstClr val="black"/>
                </a:solidFill>
              </a:rPr>
              <a:t> </a:t>
            </a:r>
            <a:r>
              <a:rPr lang="en-GB" sz="3200" b="1" dirty="0">
                <a:solidFill>
                  <a:prstClr val="black"/>
                </a:solidFill>
              </a:rPr>
              <a:t>2002.</a:t>
            </a:r>
            <a:r>
              <a:rPr lang="sr-Cyrl-RS" sz="3200" b="1" dirty="0">
                <a:solidFill>
                  <a:prstClr val="black"/>
                </a:solidFill>
              </a:rPr>
              <a:t> </a:t>
            </a:r>
            <a:r>
              <a:rPr lang="sr-Cyrl-RS" sz="3200" dirty="0">
                <a:solidFill>
                  <a:prstClr val="black"/>
                </a:solidFill>
              </a:rPr>
              <a:t>године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од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стране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Међународне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кофедерације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Удружења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родитеља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деце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оболеле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од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рака</a:t>
            </a:r>
            <a:endParaRPr lang="sr-Cyrl-RS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Cyrl-RS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3200" dirty="0" err="1">
                <a:solidFill>
                  <a:prstClr val="black"/>
                </a:solidFill>
              </a:rPr>
              <a:t>Међународни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дан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деце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оболеле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од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рака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постао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је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део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Календара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јавног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здравља</a:t>
            </a:r>
            <a:r>
              <a:rPr lang="en-GB" sz="3200" dirty="0">
                <a:solidFill>
                  <a:prstClr val="black"/>
                </a:solidFill>
              </a:rPr>
              <a:t> у </a:t>
            </a:r>
            <a:r>
              <a:rPr lang="en-GB" sz="3200" dirty="0" err="1">
                <a:solidFill>
                  <a:prstClr val="black"/>
                </a:solidFill>
              </a:rPr>
              <a:t>Републици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dirty="0" err="1">
                <a:solidFill>
                  <a:prstClr val="black"/>
                </a:solidFill>
              </a:rPr>
              <a:t>Србији</a:t>
            </a:r>
            <a:r>
              <a:rPr lang="en-GB" sz="3200" dirty="0">
                <a:solidFill>
                  <a:prstClr val="black"/>
                </a:solidFill>
              </a:rPr>
              <a:t> </a:t>
            </a:r>
            <a:r>
              <a:rPr lang="en-GB" sz="3200" b="1" dirty="0">
                <a:solidFill>
                  <a:prstClr val="black"/>
                </a:solidFill>
              </a:rPr>
              <a:t>2013.</a:t>
            </a:r>
            <a:endParaRPr lang="en-GB" sz="32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Учесталост рака у дечјем узрасту?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</a:rPr>
              <a:t>Светска здравствена организација (СЗО) процењује да се у свету годишње постави око </a:t>
            </a:r>
            <a:r>
              <a:rPr lang="sr-Latn-RS" sz="2700" b="1" dirty="0">
                <a:solidFill>
                  <a:prstClr val="black"/>
                </a:solidFill>
              </a:rPr>
              <a:t>4</a:t>
            </a:r>
            <a:r>
              <a:rPr lang="ru-RU" sz="2700" b="1" dirty="0">
                <a:solidFill>
                  <a:prstClr val="black"/>
                </a:solidFill>
              </a:rPr>
              <a:t>00.000</a:t>
            </a:r>
            <a:r>
              <a:rPr lang="ru-RU" sz="2700" dirty="0">
                <a:solidFill>
                  <a:prstClr val="black"/>
                </a:solidFill>
              </a:rPr>
              <a:t> дијагноза малигних болести код деце узраста 0-19 година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Cyrl-RS" sz="27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GB" sz="2700" dirty="0" err="1">
                <a:solidFill>
                  <a:prstClr val="black"/>
                </a:solidFill>
              </a:rPr>
              <a:t>Најчешће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врсте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малигних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болести</a:t>
            </a:r>
            <a:r>
              <a:rPr lang="en-GB" sz="2700" dirty="0">
                <a:solidFill>
                  <a:prstClr val="black"/>
                </a:solidFill>
              </a:rPr>
              <a:t> у </a:t>
            </a:r>
            <a:r>
              <a:rPr lang="en-GB" sz="2700" dirty="0" err="1">
                <a:solidFill>
                  <a:prstClr val="black"/>
                </a:solidFill>
              </a:rPr>
              <a:t>дечјем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узрасту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биле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су</a:t>
            </a:r>
            <a:r>
              <a:rPr lang="sr-Cyrl-RS" sz="2700" dirty="0">
                <a:solidFill>
                  <a:prstClr val="black"/>
                </a:solidFill>
              </a:rPr>
              <a:t>: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endParaRPr lang="sr-Cyrl-RS" sz="27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solidFill>
                  <a:prstClr val="black"/>
                </a:solidFill>
              </a:rPr>
              <a:t>леукемије</a:t>
            </a: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solidFill>
                  <a:prstClr val="black"/>
                </a:solidFill>
              </a:rPr>
              <a:t>тумори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мозга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solidFill>
                  <a:prstClr val="black"/>
                </a:solidFill>
              </a:rPr>
              <a:t>лимфоми</a:t>
            </a: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solidFill>
                  <a:prstClr val="black"/>
                </a:solidFill>
              </a:rPr>
              <a:t>неуробластом</a:t>
            </a: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dirty="0" err="1">
                <a:solidFill>
                  <a:prstClr val="black"/>
                </a:solidFill>
              </a:rPr>
              <a:t>Вилмсов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тумор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sr-Cyrl-RS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44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Рано откривање и тачна дијагноза малигних болести код деце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Latn-RS" sz="2700" b="1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sr-Cyrl-RS" sz="2700" b="1" dirty="0" smtClean="0">
                <a:solidFill>
                  <a:prstClr val="black"/>
                </a:solidFill>
              </a:rPr>
              <a:t>Рано </a:t>
            </a:r>
            <a:r>
              <a:rPr lang="sr-Cyrl-RS" sz="2700" b="1" dirty="0">
                <a:solidFill>
                  <a:prstClr val="black"/>
                </a:solidFill>
              </a:rPr>
              <a:t>откривање и тачна дијагноза </a:t>
            </a:r>
            <a:r>
              <a:rPr lang="sr-Cyrl-RS" sz="2700" dirty="0">
                <a:solidFill>
                  <a:prstClr val="black"/>
                </a:solidFill>
              </a:rPr>
              <a:t>значајно утичу на</a:t>
            </a:r>
            <a:r>
              <a:rPr lang="sr-Cyrl-RS" sz="2700" dirty="0" smtClean="0">
                <a:solidFill>
                  <a:prstClr val="black"/>
                </a:solidFill>
              </a:rPr>
              <a:t>:</a:t>
            </a:r>
            <a:endParaRPr lang="sr-Latn-RS" sz="27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Cyrl-RS" sz="27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dirty="0">
                <a:solidFill>
                  <a:prstClr val="black"/>
                </a:solidFill>
              </a:rPr>
              <a:t>повећање вероватноће </a:t>
            </a:r>
            <a:r>
              <a:rPr lang="sr-Cyrl-RS" dirty="0" smtClean="0">
                <a:solidFill>
                  <a:prstClr val="black"/>
                </a:solidFill>
              </a:rPr>
              <a:t>преживљавања</a:t>
            </a:r>
            <a:endParaRPr lang="sr-Latn-RS" dirty="0" smtClean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dirty="0">
                <a:solidFill>
                  <a:prstClr val="black"/>
                </a:solidFill>
              </a:rPr>
              <a:t>бољи одговор болести на </a:t>
            </a:r>
            <a:r>
              <a:rPr lang="sr-Cyrl-RS" dirty="0" smtClean="0">
                <a:solidFill>
                  <a:prstClr val="black"/>
                </a:solidFill>
              </a:rPr>
              <a:t>терапију</a:t>
            </a:r>
            <a:endParaRPr lang="sr-Latn-RS" dirty="0" smtClean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sr-Cyrl-RS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dirty="0">
                <a:solidFill>
                  <a:prstClr val="black"/>
                </a:solidFill>
              </a:rPr>
              <a:t>мање скупо и мање интензивно лечење</a:t>
            </a:r>
            <a:endParaRPr lang="ru-RU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89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Превенција као приступ?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700" b="1" dirty="0">
                <a:solidFill>
                  <a:prstClr val="black"/>
                </a:solidFill>
              </a:rPr>
              <a:t>Нажалост, не постоји начин да се ефикасно превенирају малигне болести код деце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2700" b="1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</a:rPr>
              <a:t>Разлог је што нам нису познати </a:t>
            </a:r>
            <a:r>
              <a:rPr lang="ru-RU" sz="2700" b="1" dirty="0">
                <a:solidFill>
                  <a:prstClr val="black"/>
                </a:solidFill>
              </a:rPr>
              <a:t>узроци</a:t>
            </a:r>
            <a:r>
              <a:rPr lang="ru-RU" sz="2700" dirty="0">
                <a:solidFill>
                  <a:prstClr val="black"/>
                </a:solidFill>
              </a:rPr>
              <a:t> већине ових обољења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27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</a:rPr>
              <a:t>Зато је важно усмерити напоре ка постављању тачне и брзе дијагнозе, као и ефектном лечењу</a:t>
            </a:r>
            <a:endParaRPr lang="sr-Cyrl-RS" sz="27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57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Како размишљати о концепту ране дијагнозе?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sr-Cyrl-RS" sz="3000" b="1" dirty="0">
                <a:solidFill>
                  <a:prstClr val="black"/>
                </a:solidFill>
              </a:rPr>
              <a:t>Три су кључне компоненте концепта</a:t>
            </a:r>
            <a:r>
              <a:rPr lang="sr-Cyrl-RS" sz="3000" dirty="0">
                <a:solidFill>
                  <a:prstClr val="black"/>
                </a:solidFill>
              </a:rPr>
              <a:t>: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sr-Cyrl-RS" sz="30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sz="2600" dirty="0">
                <a:solidFill>
                  <a:prstClr val="black"/>
                </a:solidFill>
              </a:rPr>
              <a:t>знање и свест родитеља и здравствених радника о симптомима болести;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sr-Cyrl-RS" sz="26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sz="2600" dirty="0">
                <a:solidFill>
                  <a:prstClr val="black"/>
                </a:solidFill>
              </a:rPr>
              <a:t>тачна и благовремена клиничка процена и постављање дијагнозе; 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sr-Cyrl-RS" sz="2600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sr-Cyrl-RS" sz="2600" dirty="0">
                <a:solidFill>
                  <a:prstClr val="black"/>
                </a:solidFill>
              </a:rPr>
              <a:t>брз приступ потребној терапији</a:t>
            </a:r>
            <a:endParaRPr lang="en-GB" sz="2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94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Шта је циљ на глобалном плану?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endParaRPr lang="sr-Latn-RS" sz="24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prstClr val="black"/>
                </a:solidFill>
              </a:rPr>
              <a:t>Глобална </a:t>
            </a:r>
            <a:r>
              <a:rPr lang="ru-RU" sz="2400" dirty="0">
                <a:solidFill>
                  <a:prstClr val="black"/>
                </a:solidFill>
              </a:rPr>
              <a:t>иницијатива </a:t>
            </a:r>
            <a:r>
              <a:rPr lang="ru-RU" sz="2400" b="1" dirty="0">
                <a:solidFill>
                  <a:prstClr val="black"/>
                </a:solidFill>
              </a:rPr>
              <a:t>Светске здравствене организације </a:t>
            </a:r>
            <a:r>
              <a:rPr lang="ru-RU" sz="2400" dirty="0">
                <a:solidFill>
                  <a:prstClr val="black"/>
                </a:solidFill>
              </a:rPr>
              <a:t>покренута је 2018. године </a:t>
            </a:r>
            <a:endParaRPr lang="sr-Latn-RS" sz="24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</a:pP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Суштина - подршка у успостављању </a:t>
            </a:r>
            <a:r>
              <a:rPr lang="ru-RU" sz="2400" b="1" dirty="0">
                <a:solidFill>
                  <a:prstClr val="black"/>
                </a:solidFill>
              </a:rPr>
              <a:t>квалитетних програма </a:t>
            </a:r>
            <a:r>
              <a:rPr lang="ru-RU" sz="2400" dirty="0">
                <a:solidFill>
                  <a:prstClr val="black"/>
                </a:solidFill>
              </a:rPr>
              <a:t>у области педијатријске </a:t>
            </a:r>
            <a:r>
              <a:rPr lang="ru-RU" sz="2400" dirty="0" smtClean="0">
                <a:solidFill>
                  <a:prstClr val="black"/>
                </a:solidFill>
              </a:rPr>
              <a:t>онкологије</a:t>
            </a:r>
            <a:endParaRPr lang="sr-Latn-RS" sz="2400" dirty="0" smtClean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Циљ - до </a:t>
            </a:r>
            <a:r>
              <a:rPr lang="ru-RU" sz="2400" b="1" dirty="0">
                <a:solidFill>
                  <a:prstClr val="black"/>
                </a:solidFill>
              </a:rPr>
              <a:t>2030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  <a:r>
              <a:rPr lang="sr-Cyrl-RS" sz="2400" dirty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постићи стопе преживљавања малигних болести у дечјем узрасту од најмање </a:t>
            </a:r>
            <a:r>
              <a:rPr lang="ru-RU" sz="2400" b="1" dirty="0">
                <a:solidFill>
                  <a:prstClr val="black"/>
                </a:solidFill>
              </a:rPr>
              <a:t>60% </a:t>
            </a:r>
            <a:r>
              <a:rPr lang="ru-RU" sz="2400" dirty="0">
                <a:solidFill>
                  <a:prstClr val="black"/>
                </a:solidFill>
              </a:rPr>
              <a:t>на светском плану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7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Ко све треба да се укључи?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700" dirty="0">
                <a:solidFill>
                  <a:prstClr val="black"/>
                </a:solidFill>
              </a:rPr>
              <a:t>Промоција адекватног приступа у </a:t>
            </a:r>
            <a:r>
              <a:rPr lang="ru-RU" sz="2700" b="1" dirty="0">
                <a:solidFill>
                  <a:prstClr val="black"/>
                </a:solidFill>
              </a:rPr>
              <a:t>раном препознавању и тачној дијагностици</a:t>
            </a:r>
            <a:r>
              <a:rPr lang="ru-RU" sz="2700" dirty="0">
                <a:solidFill>
                  <a:prstClr val="black"/>
                </a:solidFill>
              </a:rPr>
              <a:t> малигних болести у дечјем узрасту, захтева здружено деловање: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ru-RU" sz="2700" b="1" dirty="0">
              <a:solidFill>
                <a:prstClr val="black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ru-RU" b="1" dirty="0">
                <a:solidFill>
                  <a:prstClr val="black"/>
                </a:solidFill>
              </a:rPr>
              <a:t>владиних тела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ru-RU" b="1" dirty="0">
                <a:solidFill>
                  <a:prstClr val="black"/>
                </a:solidFill>
              </a:rPr>
              <a:t>невладиног сектора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ru-RU" b="1" dirty="0">
                <a:solidFill>
                  <a:prstClr val="black"/>
                </a:solidFill>
              </a:rPr>
              <a:t>родитељских удружења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ru-RU" b="1" dirty="0">
                <a:solidFill>
                  <a:prstClr val="black"/>
                </a:solidFill>
              </a:rPr>
              <a:t>свакога од нас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85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285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Међународни дан деце оболеле од рака – 15. фебруар 2023.</vt:lpstr>
      <vt:lpstr>Учесталост рака у дечјем узрасту?</vt:lpstr>
      <vt:lpstr>Рано откривање и тачна дијагноза малигних болести код деце</vt:lpstr>
      <vt:lpstr>Превенција као приступ?</vt:lpstr>
      <vt:lpstr>Како размишљати о концепту ране дијагнозе?</vt:lpstr>
      <vt:lpstr>Шта је циљ на глобалном плану?</vt:lpstr>
      <vt:lpstr>Ко све треба да се укључи?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Nemanja Stefanovic</cp:lastModifiedBy>
  <cp:revision>11</cp:revision>
  <dcterms:created xsi:type="dcterms:W3CDTF">2022-01-21T07:17:49Z</dcterms:created>
  <dcterms:modified xsi:type="dcterms:W3CDTF">2023-02-09T09:26:54Z</dcterms:modified>
</cp:coreProperties>
</file>