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0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6" autoAdjust="0"/>
    <p:restoredTop sz="94660"/>
  </p:normalViewPr>
  <p:slideViewPr>
    <p:cSldViewPr snapToGrid="0">
      <p:cViewPr varScale="1">
        <p:scale>
          <a:sx n="92" d="100"/>
          <a:sy n="92" d="100"/>
        </p:scale>
        <p:origin x="-23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64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57417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0">
        <p:cover/>
      </p:transition>
    </mc:Choice>
    <mc:Fallback>
      <p:transition spd="slow" advClick="0" advTm="20000">
        <p:cover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C98C9-DB78-43FE-83FC-83F388EE717A}" type="datetimeFigureOut">
              <a:rPr lang="en-GB" smtClean="0"/>
              <a:t>24/01/2022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3E730-D0B8-4C5E-A85F-29B1F4932C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88603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0">
        <p:cover/>
      </p:transition>
    </mc:Choice>
    <mc:Fallback>
      <p:transition spd="slow" advClick="0" advTm="20000">
        <p:cover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C98C9-DB78-43FE-83FC-83F388EE717A}" type="datetimeFigureOut">
              <a:rPr lang="en-GB" smtClean="0"/>
              <a:t>24/01/2022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3E730-D0B8-4C5E-A85F-29B1F4932C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7970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0">
        <p:cover/>
      </p:transition>
    </mc:Choice>
    <mc:Fallback>
      <p:transition spd="slow" advClick="0" advTm="20000">
        <p:cover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400" b="1">
                <a:solidFill>
                  <a:schemeClr val="accent4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6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C98C9-DB78-43FE-83FC-83F388EE717A}" type="datetimeFigureOut">
              <a:rPr lang="en-GB" smtClean="0"/>
              <a:t>24/01/2022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3E730-D0B8-4C5E-A85F-29B1F4932C6C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68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77493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0">
        <p:cover/>
      </p:transition>
    </mc:Choice>
    <mc:Fallback>
      <p:transition spd="slow" advClick="0" advTm="20000">
        <p:cover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C98C9-DB78-43FE-83FC-83F388EE717A}" type="datetimeFigureOut">
              <a:rPr lang="en-GB" smtClean="0"/>
              <a:t>24/01/2022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3E730-D0B8-4C5E-A85F-29B1F4932C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94644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0">
        <p:cover/>
      </p:transition>
    </mc:Choice>
    <mc:Fallback>
      <p:transition spd="slow" advClick="0" advTm="20000">
        <p:cover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C98C9-DB78-43FE-83FC-83F388EE717A}" type="datetimeFigureOut">
              <a:rPr lang="en-GB" smtClean="0"/>
              <a:t>24/01/2022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3E730-D0B8-4C5E-A85F-29B1F4932C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54383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0">
        <p:cover/>
      </p:transition>
    </mc:Choice>
    <mc:Fallback>
      <p:transition spd="slow" advClick="0" advTm="20000">
        <p:cover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C98C9-DB78-43FE-83FC-83F388EE717A}" type="datetimeFigureOut">
              <a:rPr lang="en-GB" smtClean="0"/>
              <a:t>24/01/2022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3E730-D0B8-4C5E-A85F-29B1F4932C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54085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0">
        <p:cover/>
      </p:transition>
    </mc:Choice>
    <mc:Fallback>
      <p:transition spd="slow" advClick="0" advTm="20000">
        <p:cover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C98C9-DB78-43FE-83FC-83F388EE717A}" type="datetimeFigureOut">
              <a:rPr lang="en-GB" smtClean="0"/>
              <a:t>24/01/2022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3E730-D0B8-4C5E-A85F-29B1F4932C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23715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0">
        <p:cover/>
      </p:transition>
    </mc:Choice>
    <mc:Fallback>
      <p:transition spd="slow" advClick="0" advTm="20000">
        <p:cover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C98C9-DB78-43FE-83FC-83F388EE717A}" type="datetimeFigureOut">
              <a:rPr lang="en-GB" smtClean="0"/>
              <a:t>24/01/2022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3E730-D0B8-4C5E-A85F-29B1F4932C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58359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0">
        <p:cover/>
      </p:transition>
    </mc:Choice>
    <mc:Fallback>
      <p:transition spd="slow" advClick="0" advTm="20000">
        <p:cover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C98C9-DB78-43FE-83FC-83F388EE717A}" type="datetimeFigureOut">
              <a:rPr lang="en-GB" smtClean="0"/>
              <a:t>24/01/2022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3E730-D0B8-4C5E-A85F-29B1F4932C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27262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0">
        <p:cover/>
      </p:transition>
    </mc:Choice>
    <mc:Fallback>
      <p:transition spd="slow" advClick="0" advTm="20000">
        <p:cover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C98C9-DB78-43FE-83FC-83F388EE717A}" type="datetimeFigureOut">
              <a:rPr lang="en-GB" smtClean="0"/>
              <a:t>24/01/2022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3E730-D0B8-4C5E-A85F-29B1F4932C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23338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0">
        <p:cover/>
      </p:transition>
    </mc:Choice>
    <mc:Fallback>
      <p:transition spd="slow" advClick="0" advTm="20000">
        <p:cover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39332" y="365125"/>
            <a:ext cx="9414468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4C98C9-DB78-43FE-83FC-83F388EE717A}" type="datetimeFigureOut">
              <a:rPr lang="en-GB" smtClean="0"/>
              <a:t>24/01/2022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03E730-D0B8-4C5E-A85F-29B1F4932C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3209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2000" advClick="0" advTm="20000">
        <p:cover/>
      </p:transition>
    </mc:Choice>
    <mc:Fallback>
      <p:transition spd="slow" advClick="0" advTm="20000">
        <p:cover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who.int/health-topics/tobacco#tab=tab_1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atut.org.rs/download/publikacije/ZdravljeStanovnistva2019.pdf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180726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0">
        <p:cover/>
      </p:transition>
    </mc:Choice>
    <mc:Fallback>
      <p:transition spd="slow" advClick="0" advTm="20000">
        <p:cover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sr-Cyrl-RS" sz="6000" dirty="0" smtClean="0"/>
              <a:t>Дувански дим</a:t>
            </a:r>
            <a:endParaRPr lang="en-GB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19144"/>
            <a:ext cx="10515600" cy="4351338"/>
          </a:xfrm>
        </p:spPr>
        <p:txBody>
          <a:bodyPr>
            <a:normAutofit/>
          </a:bodyPr>
          <a:lstStyle/>
          <a:p>
            <a:r>
              <a:rPr lang="ru-RU" sz="3600" b="1" dirty="0"/>
              <a:t>Више од </a:t>
            </a:r>
            <a:r>
              <a:rPr lang="ru-RU" sz="3600" b="1" dirty="0">
                <a:solidFill>
                  <a:srgbClr val="FFC000"/>
                </a:solidFill>
              </a:rPr>
              <a:t>7000</a:t>
            </a:r>
            <a:r>
              <a:rPr lang="ru-RU" sz="3600" b="1" dirty="0"/>
              <a:t> хемијских </a:t>
            </a:r>
            <a:r>
              <a:rPr lang="ru-RU" sz="3600" b="1" dirty="0" smtClean="0"/>
              <a:t>супстанци</a:t>
            </a:r>
            <a:endParaRPr lang="ru-RU" sz="3600" b="1" dirty="0"/>
          </a:p>
          <a:p>
            <a:r>
              <a:rPr lang="ru-RU" sz="3600" b="1" dirty="0"/>
              <a:t>Преко </a:t>
            </a:r>
            <a:r>
              <a:rPr lang="ru-RU" sz="3600" b="1" dirty="0">
                <a:solidFill>
                  <a:srgbClr val="FFC000"/>
                </a:solidFill>
              </a:rPr>
              <a:t>250</a:t>
            </a:r>
            <a:r>
              <a:rPr lang="ru-RU" sz="3600" b="1" dirty="0"/>
              <a:t> једињења опасних по </a:t>
            </a:r>
            <a:r>
              <a:rPr lang="ru-RU" sz="3600" b="1" dirty="0" smtClean="0"/>
              <a:t>здравље</a:t>
            </a:r>
            <a:endParaRPr lang="ru-RU" sz="3600" b="1" dirty="0"/>
          </a:p>
          <a:p>
            <a:r>
              <a:rPr lang="ru-RU" sz="3600" b="1" dirty="0"/>
              <a:t>Око </a:t>
            </a:r>
            <a:r>
              <a:rPr lang="ru-RU" sz="3600" b="1" dirty="0">
                <a:solidFill>
                  <a:srgbClr val="FFC000"/>
                </a:solidFill>
              </a:rPr>
              <a:t>70</a:t>
            </a:r>
            <a:r>
              <a:rPr lang="ru-RU" sz="3600" b="1" dirty="0"/>
              <a:t> канцерогених материја 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820882" y="4223728"/>
            <a:ext cx="8208817" cy="1736646"/>
          </a:xfrm>
          <a:prstGeom prst="roundRect">
            <a:avLst/>
          </a:prstGeom>
          <a:solidFill>
            <a:schemeClr val="accent2"/>
          </a:solidFill>
        </p:spPr>
        <p:txBody>
          <a:bodyPr wrap="square">
            <a:spAutoFit/>
          </a:bodyPr>
          <a:lstStyle/>
          <a:p>
            <a:r>
              <a:rPr lang="sr-Cyrl-RS" sz="2400" b="1" dirty="0" smtClean="0">
                <a:solidFill>
                  <a:schemeClr val="bg1"/>
                </a:solidFill>
                <a:latin typeface="Calibri" pitchFamily="34" charset="0"/>
              </a:rPr>
              <a:t>НИКОТИН  је супстанца која изазива снажну </a:t>
            </a:r>
            <a:r>
              <a:rPr lang="sr-Cyrl-RS" sz="2400" b="1" u="sng" dirty="0" smtClean="0">
                <a:solidFill>
                  <a:schemeClr val="bg1"/>
                </a:solidFill>
                <a:latin typeface="Calibri" pitchFamily="34" charset="0"/>
              </a:rPr>
              <a:t>зависност</a:t>
            </a:r>
            <a:r>
              <a:rPr lang="sr-Cyrl-RS" sz="2400" b="1" dirty="0" smtClean="0">
                <a:solidFill>
                  <a:schemeClr val="bg1"/>
                </a:solidFill>
                <a:latin typeface="Calibri" pitchFamily="34" charset="0"/>
              </a:rPr>
              <a:t>.</a:t>
            </a:r>
          </a:p>
          <a:p>
            <a:r>
              <a:rPr lang="sr-Cyrl-RS" sz="2400" b="1" dirty="0" smtClean="0">
                <a:solidFill>
                  <a:schemeClr val="bg1"/>
                </a:solidFill>
                <a:latin typeface="Calibri" pitchFamily="34" charset="0"/>
              </a:rPr>
              <a:t>УПОТРЕБА ДУВАНА је </a:t>
            </a:r>
            <a:r>
              <a:rPr lang="sr-Cyrl-RS" sz="2400" b="1" u="sng" dirty="0" smtClean="0">
                <a:solidFill>
                  <a:schemeClr val="bg1"/>
                </a:solidFill>
                <a:latin typeface="Calibri" pitchFamily="34" charset="0"/>
              </a:rPr>
              <a:t>највећи појединачни фактор ризика</a:t>
            </a:r>
            <a:r>
              <a:rPr lang="sr-Cyrl-RS" sz="2400" b="1" dirty="0" smtClean="0">
                <a:solidFill>
                  <a:schemeClr val="bg1"/>
                </a:solidFill>
                <a:latin typeface="Calibri" pitchFamily="34" charset="0"/>
              </a:rPr>
              <a:t> за за настанак кардиоваскуларних и респираторних обољења, као и преко 20 типова канцера.</a:t>
            </a:r>
            <a:r>
              <a:rPr lang="en-US" sz="2400" b="1" dirty="0">
                <a:solidFill>
                  <a:schemeClr val="bg1"/>
                </a:solidFill>
                <a:latin typeface="Arial"/>
              </a:rPr>
              <a:t> </a:t>
            </a:r>
            <a:endParaRPr lang="en-US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82996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0">
        <p:cover/>
      </p:transition>
    </mc:Choice>
    <mc:Fallback>
      <p:transition spd="slow" advClick="0" advTm="20000">
        <p:cover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39332" y="198869"/>
            <a:ext cx="9414468" cy="1325563"/>
          </a:xfrm>
        </p:spPr>
        <p:txBody>
          <a:bodyPr>
            <a:normAutofit/>
          </a:bodyPr>
          <a:lstStyle/>
          <a:p>
            <a:pPr algn="r"/>
            <a:r>
              <a:rPr lang="sr-Cyrl-RS" sz="6000" dirty="0" smtClean="0"/>
              <a:t>Свет у никотинском облаку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690542"/>
            <a:ext cx="10515600" cy="4351338"/>
          </a:xfrm>
        </p:spPr>
        <p:txBody>
          <a:bodyPr>
            <a:normAutofit/>
          </a:bodyPr>
          <a:lstStyle/>
          <a:p>
            <a:r>
              <a:rPr lang="sr-Latn-RS" sz="3200" b="1" dirty="0" smtClean="0">
                <a:solidFill>
                  <a:schemeClr val="accent4"/>
                </a:solidFill>
              </a:rPr>
              <a:t>1,3</a:t>
            </a:r>
            <a:r>
              <a:rPr lang="ru-RU" sz="3200" b="1" dirty="0" smtClean="0">
                <a:solidFill>
                  <a:schemeClr val="accent4"/>
                </a:solidFill>
              </a:rPr>
              <a:t> </a:t>
            </a:r>
            <a:r>
              <a:rPr lang="ru-RU" sz="3200" b="1" dirty="0" smtClean="0">
                <a:solidFill>
                  <a:srgbClr val="FFC000"/>
                </a:solidFill>
              </a:rPr>
              <a:t>милијарде</a:t>
            </a:r>
            <a:r>
              <a:rPr lang="ru-RU" sz="3200" b="1" dirty="0" smtClean="0"/>
              <a:t> </a:t>
            </a:r>
            <a:r>
              <a:rPr lang="ru-RU" sz="3200" b="1" dirty="0"/>
              <a:t>светске популације </a:t>
            </a:r>
            <a:r>
              <a:rPr lang="ru-RU" sz="3200" b="1" dirty="0" smtClean="0"/>
              <a:t>пуши</a:t>
            </a:r>
            <a:r>
              <a:rPr lang="sr-Latn-RS" sz="3200" b="1" dirty="0" smtClean="0"/>
              <a:t> – </a:t>
            </a:r>
            <a:r>
              <a:rPr lang="sr-Cyrl-RS" sz="3200" b="1" dirty="0" smtClean="0"/>
              <a:t>скоро </a:t>
            </a:r>
            <a:r>
              <a:rPr lang="sr-Cyrl-RS" sz="3200" b="1" dirty="0" smtClean="0">
                <a:solidFill>
                  <a:schemeClr val="accent4"/>
                </a:solidFill>
              </a:rPr>
              <a:t>сваки ЧЕТВРТИ</a:t>
            </a:r>
            <a:r>
              <a:rPr lang="sr-Cyrl-RS" sz="3200" b="1" dirty="0" smtClean="0"/>
              <a:t> становник планете</a:t>
            </a:r>
            <a:endParaRPr lang="ru-RU" sz="3200" b="1" dirty="0"/>
          </a:p>
          <a:p>
            <a:r>
              <a:rPr lang="ru-RU" sz="3200" b="1" dirty="0" smtClean="0"/>
              <a:t>Око </a:t>
            </a:r>
            <a:r>
              <a:rPr lang="ru-RU" sz="3200" b="1" dirty="0">
                <a:solidFill>
                  <a:srgbClr val="FFC000"/>
                </a:solidFill>
              </a:rPr>
              <a:t>80% пушача</a:t>
            </a:r>
            <a:r>
              <a:rPr lang="ru-RU" sz="3200" b="1" dirty="0"/>
              <a:t> живи у земљама са ниским и средњим приходима</a:t>
            </a:r>
          </a:p>
          <a:p>
            <a:endParaRPr lang="ru-RU" sz="32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540330" y="3763655"/>
            <a:ext cx="8458198" cy="2366605"/>
          </a:xfrm>
          <a:prstGeom prst="round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lvl="0" algn="r">
              <a:lnSpc>
                <a:spcPct val="90000"/>
              </a:lnSpc>
              <a:spcBef>
                <a:spcPts val="1000"/>
              </a:spcBef>
            </a:pPr>
            <a:r>
              <a:rPr lang="ru-RU" sz="2400" b="1" u="sng" dirty="0" smtClean="0">
                <a:solidFill>
                  <a:schemeClr val="bg1"/>
                </a:solidFill>
              </a:rPr>
              <a:t>ОСАМ МИЛИОНА</a:t>
            </a:r>
            <a:r>
              <a:rPr lang="ru-RU" sz="2400" b="1" dirty="0" smtClean="0">
                <a:solidFill>
                  <a:schemeClr val="bg1"/>
                </a:solidFill>
              </a:rPr>
              <a:t> </a:t>
            </a:r>
            <a:r>
              <a:rPr lang="ru-RU" sz="2400" b="1" dirty="0">
                <a:solidFill>
                  <a:prstClr val="white"/>
                </a:solidFill>
              </a:rPr>
              <a:t>људи годишње </a:t>
            </a:r>
            <a:endParaRPr lang="ru-RU" sz="2400" b="1" dirty="0" smtClean="0">
              <a:solidFill>
                <a:prstClr val="white"/>
              </a:solidFill>
            </a:endParaRPr>
          </a:p>
          <a:p>
            <a:pPr lvl="0" algn="r">
              <a:lnSpc>
                <a:spcPct val="90000"/>
              </a:lnSpc>
              <a:spcBef>
                <a:spcPts val="1000"/>
              </a:spcBef>
            </a:pPr>
            <a:r>
              <a:rPr lang="ru-RU" sz="2400" b="1" dirty="0" smtClean="0">
                <a:solidFill>
                  <a:prstClr val="white"/>
                </a:solidFill>
              </a:rPr>
              <a:t>превремено </a:t>
            </a:r>
            <a:r>
              <a:rPr lang="ru-RU" sz="2400" b="1" dirty="0">
                <a:solidFill>
                  <a:prstClr val="white"/>
                </a:solidFill>
              </a:rPr>
              <a:t>умре </a:t>
            </a:r>
            <a:r>
              <a:rPr lang="ru-RU" sz="2400" b="1" dirty="0" smtClean="0">
                <a:solidFill>
                  <a:prstClr val="white"/>
                </a:solidFill>
              </a:rPr>
              <a:t>од последица пушења </a:t>
            </a:r>
            <a:r>
              <a:rPr lang="ru-RU" sz="2400" b="1" dirty="0" smtClean="0">
                <a:solidFill>
                  <a:prstClr val="white"/>
                </a:solidFill>
                <a:sym typeface="Wingdings" pitchFamily="2" charset="2"/>
              </a:rPr>
              <a:t></a:t>
            </a:r>
            <a:endParaRPr lang="ru-RU" sz="1400" b="1" dirty="0" smtClean="0">
              <a:solidFill>
                <a:prstClr val="white"/>
              </a:solidFill>
              <a:sym typeface="Wingdings" pitchFamily="2" charset="2"/>
            </a:endParaRPr>
          </a:p>
          <a:p>
            <a:pPr lvl="0" algn="r">
              <a:lnSpc>
                <a:spcPct val="90000"/>
              </a:lnSpc>
              <a:spcBef>
                <a:spcPts val="1000"/>
              </a:spcBef>
            </a:pPr>
            <a:endParaRPr lang="ru-RU" sz="2400" b="1" dirty="0" smtClean="0">
              <a:solidFill>
                <a:prstClr val="white"/>
              </a:solidFill>
            </a:endParaRPr>
          </a:p>
          <a:p>
            <a:pPr lvl="0" algn="r">
              <a:lnSpc>
                <a:spcPct val="90000"/>
              </a:lnSpc>
              <a:spcBef>
                <a:spcPts val="1000"/>
              </a:spcBef>
            </a:pPr>
            <a:r>
              <a:rPr lang="ru-RU" sz="2400" b="1" u="sng" dirty="0" smtClean="0">
                <a:solidFill>
                  <a:prstClr val="white"/>
                </a:solidFill>
              </a:rPr>
              <a:t>1,2 МИЛИОНА</a:t>
            </a:r>
            <a:r>
              <a:rPr lang="ru-RU" sz="2400" b="1" dirty="0" smtClean="0">
                <a:solidFill>
                  <a:prstClr val="white"/>
                </a:solidFill>
              </a:rPr>
              <a:t> умре од последица изложености </a:t>
            </a:r>
            <a:r>
              <a:rPr lang="ru-RU" sz="2400" b="1" dirty="0">
                <a:solidFill>
                  <a:prstClr val="white"/>
                </a:solidFill>
              </a:rPr>
              <a:t>дуванском </a:t>
            </a:r>
            <a:r>
              <a:rPr lang="ru-RU" sz="2400" b="1" dirty="0" smtClean="0">
                <a:solidFill>
                  <a:prstClr val="white"/>
                </a:solidFill>
              </a:rPr>
              <a:t>диму, од тога око 65 000 деце </a:t>
            </a:r>
            <a:r>
              <a:rPr lang="ru-RU" sz="2400" b="1" dirty="0" smtClean="0">
                <a:solidFill>
                  <a:prstClr val="white"/>
                </a:solidFill>
                <a:sym typeface="Wingdings" pitchFamily="2" charset="2"/>
              </a:rPr>
              <a:t></a:t>
            </a:r>
            <a:r>
              <a:rPr lang="ru-RU" sz="2400" b="1" dirty="0" smtClean="0">
                <a:solidFill>
                  <a:prstClr val="white"/>
                </a:solidFill>
              </a:rPr>
              <a:t> </a:t>
            </a:r>
            <a:endParaRPr lang="ru-RU" sz="2400" b="1" dirty="0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98766" y="6467900"/>
            <a:ext cx="526310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RS" sz="1400" dirty="0" smtClean="0"/>
              <a:t>Доступно на: </a:t>
            </a:r>
            <a:r>
              <a:rPr lang="en-US" sz="1400" dirty="0" smtClean="0">
                <a:hlinkClick r:id="rId2"/>
              </a:rPr>
              <a:t>https</a:t>
            </a:r>
            <a:r>
              <a:rPr lang="en-US" sz="1400" dirty="0">
                <a:hlinkClick r:id="rId2"/>
              </a:rPr>
              <a:t>://</a:t>
            </a:r>
            <a:r>
              <a:rPr lang="en-US" sz="1400" dirty="0" smtClean="0">
                <a:hlinkClick r:id="rId2"/>
              </a:rPr>
              <a:t>www.who.int/health-topics/tobacco#tab=tab_1</a:t>
            </a:r>
            <a:r>
              <a:rPr lang="sr-Cyrl-RS" sz="1400" dirty="0" smtClean="0"/>
              <a:t> 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2412189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0">
        <p:cover/>
      </p:transition>
    </mc:Choice>
    <mc:Fallback>
      <p:transition spd="slow" advClick="0" advTm="20000">
        <p:cover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39332" y="114300"/>
            <a:ext cx="9414468" cy="1607562"/>
          </a:xfrm>
        </p:spPr>
        <p:txBody>
          <a:bodyPr>
            <a:normAutofit/>
          </a:bodyPr>
          <a:lstStyle/>
          <a:p>
            <a:pPr algn="r"/>
            <a:r>
              <a:rPr lang="sr-Cyrl-RS" sz="6000" dirty="0" smtClean="0"/>
              <a:t>Србија - у неславном врху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80151"/>
            <a:ext cx="11007436" cy="4351338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accent4"/>
                </a:solidFill>
              </a:rPr>
              <a:t>31,9</a:t>
            </a:r>
            <a:r>
              <a:rPr lang="ru-RU" sz="2800" b="1" dirty="0">
                <a:solidFill>
                  <a:schemeClr val="accent4"/>
                </a:solidFill>
              </a:rPr>
              <a:t>%</a:t>
            </a:r>
            <a:r>
              <a:rPr lang="ru-RU" sz="2200" b="1" dirty="0"/>
              <a:t> </a:t>
            </a:r>
            <a:r>
              <a:rPr lang="ru-RU" sz="2200" b="1" dirty="0" smtClean="0"/>
              <a:t>старијих </a:t>
            </a:r>
            <a:r>
              <a:rPr lang="ru-RU" sz="2200" b="1" dirty="0"/>
              <a:t>од 15 </a:t>
            </a:r>
            <a:r>
              <a:rPr lang="ru-RU" sz="2200" b="1" dirty="0" smtClean="0"/>
              <a:t>година - изнад </a:t>
            </a:r>
            <a:r>
              <a:rPr lang="ru-RU" sz="2200" b="1" dirty="0"/>
              <a:t>европског </a:t>
            </a:r>
            <a:r>
              <a:rPr lang="ru-RU" sz="2200" b="1" dirty="0" smtClean="0"/>
              <a:t>просека!</a:t>
            </a:r>
          </a:p>
          <a:p>
            <a:r>
              <a:rPr lang="ru-RU" sz="2800" b="1" dirty="0" smtClean="0">
                <a:solidFill>
                  <a:schemeClr val="accent4"/>
                </a:solidFill>
              </a:rPr>
              <a:t>41,3%</a:t>
            </a:r>
            <a:r>
              <a:rPr lang="ru-RU" sz="2200" b="1" dirty="0" smtClean="0"/>
              <a:t> пушача - </a:t>
            </a:r>
            <a:r>
              <a:rPr lang="ru-RU" sz="2200" b="1" dirty="0"/>
              <a:t>у старосној групи од 45 до 54 </a:t>
            </a:r>
            <a:r>
              <a:rPr lang="ru-RU" sz="2200" b="1" dirty="0" smtClean="0"/>
              <a:t>године</a:t>
            </a:r>
            <a:endParaRPr lang="ru-RU" sz="2200" b="1" dirty="0"/>
          </a:p>
          <a:p>
            <a:r>
              <a:rPr lang="ru-RU" sz="2800" b="1" dirty="0">
                <a:solidFill>
                  <a:schemeClr val="accent4"/>
                </a:solidFill>
              </a:rPr>
              <a:t>14,4%  </a:t>
            </a:r>
            <a:r>
              <a:rPr lang="ru-RU" sz="2200" b="1" dirty="0"/>
              <a:t>младих од 15-19  година старости конзумира неки од дуванских </a:t>
            </a:r>
            <a:r>
              <a:rPr lang="ru-RU" sz="2200" b="1" dirty="0" smtClean="0"/>
              <a:t>производа</a:t>
            </a:r>
          </a:p>
          <a:p>
            <a:r>
              <a:rPr lang="ru-RU" sz="2200" b="1" dirty="0"/>
              <a:t>Најмање </a:t>
            </a:r>
            <a:r>
              <a:rPr lang="ru-RU" sz="2800" b="1" dirty="0">
                <a:solidFill>
                  <a:schemeClr val="accent4"/>
                </a:solidFill>
              </a:rPr>
              <a:t>15.000 </a:t>
            </a:r>
            <a:r>
              <a:rPr lang="ru-RU" sz="2200" b="1" dirty="0"/>
              <a:t>људи </a:t>
            </a:r>
            <a:r>
              <a:rPr lang="ru-RU" sz="2200" b="1" dirty="0" smtClean="0"/>
              <a:t>у Србији сваке године превремено </a:t>
            </a:r>
            <a:r>
              <a:rPr lang="ru-RU" sz="2200" b="1" dirty="0"/>
              <a:t>умре због </a:t>
            </a:r>
            <a:r>
              <a:rPr lang="ru-RU" sz="2200" b="1" dirty="0" smtClean="0"/>
              <a:t>пушења</a:t>
            </a:r>
            <a:endParaRPr lang="ru-RU" sz="2200" b="1" dirty="0"/>
          </a:p>
          <a:p>
            <a:endParaRPr lang="ru-RU" sz="2400" dirty="0"/>
          </a:p>
          <a:p>
            <a:endParaRPr lang="ru-RU" sz="4000" dirty="0"/>
          </a:p>
          <a:p>
            <a:endParaRPr lang="ru-RU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794079" y="6344863"/>
            <a:ext cx="6899646" cy="2862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r-Cyrl-RS" sz="1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Доступно на: </a:t>
            </a: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hlinkClick r:id="rId2"/>
              </a:rPr>
              <a:t>http</a:t>
            </a: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hlinkClick r:id="rId2"/>
              </a:rPr>
              <a:t>://</a:t>
            </a: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hlinkClick r:id="rId2"/>
              </a:rPr>
              <a:t>www.batut.org.rs/download/publikacije/ZdravljeStanovnistva2019.pdf</a:t>
            </a:r>
            <a:r>
              <a:rPr kumimoji="0" lang="sr-Cyrl-RS" sz="1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</a:t>
            </a: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96631" y="3948062"/>
            <a:ext cx="8876978" cy="1734376"/>
          </a:xfrm>
          <a:prstGeom prst="round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ru-RU" sz="2200" b="1" dirty="0">
                <a:solidFill>
                  <a:prstClr val="white"/>
                </a:solidFill>
              </a:rPr>
              <a:t>Изложеност дуванском диму</a:t>
            </a: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ru-RU" sz="2200" b="1" dirty="0" smtClean="0">
                <a:solidFill>
                  <a:prstClr val="white"/>
                </a:solidFill>
              </a:rPr>
              <a:t>48,9 % старијих </a:t>
            </a:r>
            <a:r>
              <a:rPr lang="ru-RU" sz="2200" b="1" dirty="0">
                <a:solidFill>
                  <a:prstClr val="white"/>
                </a:solidFill>
              </a:rPr>
              <a:t>од 15 година </a:t>
            </a:r>
            <a:r>
              <a:rPr lang="ru-RU" sz="2200" b="1" dirty="0" smtClean="0">
                <a:solidFill>
                  <a:prstClr val="white"/>
                </a:solidFill>
              </a:rPr>
              <a:t>- </a:t>
            </a:r>
            <a:r>
              <a:rPr lang="ru-RU" sz="2200" b="1" dirty="0">
                <a:solidFill>
                  <a:prstClr val="white"/>
                </a:solidFill>
              </a:rPr>
              <a:t>свакодневно изложено диму у затвореном простору</a:t>
            </a: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ru-RU" sz="2200" b="1" dirty="0" smtClean="0">
                <a:solidFill>
                  <a:prstClr val="white"/>
                </a:solidFill>
              </a:rPr>
              <a:t>49,1</a:t>
            </a:r>
            <a:r>
              <a:rPr lang="ru-RU" sz="2200" b="1" dirty="0">
                <a:solidFill>
                  <a:prstClr val="white"/>
                </a:solidFill>
              </a:rPr>
              <a:t>% непушача  - </a:t>
            </a:r>
            <a:r>
              <a:rPr lang="ru-RU" sz="2200" b="1" dirty="0" smtClean="0">
                <a:solidFill>
                  <a:prstClr val="white"/>
                </a:solidFill>
              </a:rPr>
              <a:t>брине због </a:t>
            </a:r>
            <a:r>
              <a:rPr lang="ru-RU" sz="2200" b="1" dirty="0">
                <a:solidFill>
                  <a:prstClr val="white"/>
                </a:solidFill>
              </a:rPr>
              <a:t>последица </a:t>
            </a:r>
            <a:r>
              <a:rPr lang="ru-RU" sz="2200" b="1" dirty="0" smtClean="0">
                <a:solidFill>
                  <a:prstClr val="white"/>
                </a:solidFill>
              </a:rPr>
              <a:t>изложености</a:t>
            </a:r>
            <a:endParaRPr lang="ru-RU" sz="2200" b="1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23235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0">
        <p:cover/>
      </p:transition>
    </mc:Choice>
    <mc:Fallback>
      <p:transition spd="slow" advClick="0" advTm="20000">
        <p:cover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sr-Cyrl-RS" sz="6000" dirty="0" smtClean="0"/>
              <a:t>Пушење и </a:t>
            </a:r>
            <a:r>
              <a:rPr lang="sr-Latn-RS" sz="6000" dirty="0" smtClean="0"/>
              <a:t>COVID-19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 smtClean="0"/>
          </a:p>
          <a:p>
            <a:r>
              <a:rPr lang="ru-RU" b="1" dirty="0" smtClean="0"/>
              <a:t>Пушење </a:t>
            </a:r>
            <a:r>
              <a:rPr lang="ru-RU" b="1" dirty="0"/>
              <a:t>и употреба дувана - негативaн утицај на имуни систем</a:t>
            </a:r>
          </a:p>
          <a:p>
            <a:r>
              <a:rPr lang="ru-RU" b="1" dirty="0"/>
              <a:t>Пушачи - посебно осетљива група за COVID-19</a:t>
            </a:r>
          </a:p>
          <a:p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868993" y="3848278"/>
            <a:ext cx="8441262" cy="1511903"/>
          </a:xfrm>
          <a:prstGeom prst="roundRect">
            <a:avLst/>
          </a:prstGeom>
          <a:solidFill>
            <a:schemeClr val="accent2"/>
          </a:solidFill>
        </p:spPr>
        <p:txBody>
          <a:bodyPr wrap="square">
            <a:spAutoFit/>
          </a:bodyPr>
          <a:lstStyle/>
          <a:p>
            <a:pPr marL="0" marR="0" lvl="0" indent="0" algn="just" defTabSz="91440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r-Cyrl-R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  <a:ea typeface="Calibri"/>
              </a:rPr>
              <a:t>Током пушења чешће се крше епидемиолошке препоруке:</a:t>
            </a:r>
          </a:p>
          <a:p>
            <a:pPr marL="742950" marR="0" lvl="1" indent="-285750" defTabSz="91440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sr-Cyrl-R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  <a:ea typeface="Calibri"/>
              </a:rPr>
              <a:t>Додирује се лице  рукама</a:t>
            </a:r>
          </a:p>
          <a:p>
            <a:pPr marL="742950" marR="0" lvl="1" indent="-285750" defTabSz="91440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sr-Cyrl-R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  <a:ea typeface="Calibri"/>
              </a:rPr>
              <a:t>Додирује се заштитна маска</a:t>
            </a: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itchFamily="34" charset="0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5489298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0">
        <p:cover/>
      </p:transition>
    </mc:Choice>
    <mc:Fallback>
      <p:transition spd="slow" advClick="0" advTm="20000">
        <p:cov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sr-Cyrl-RS" sz="6000" dirty="0" smtClean="0"/>
              <a:t>На жалост...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3200" b="1" dirty="0"/>
              <a:t>У Србији, COVID-19 није утицао на пушачке навике:</a:t>
            </a:r>
          </a:p>
          <a:p>
            <a:endParaRPr lang="ru-RU" b="1" dirty="0"/>
          </a:p>
          <a:p>
            <a:r>
              <a:rPr lang="ru-RU" sz="2800" b="1" dirty="0">
                <a:solidFill>
                  <a:srgbClr val="FFC000"/>
                </a:solidFill>
              </a:rPr>
              <a:t>91% пушача је наставило да пуши</a:t>
            </a:r>
          </a:p>
          <a:p>
            <a:r>
              <a:rPr lang="ru-RU" sz="2800" b="1" dirty="0">
                <a:solidFill>
                  <a:srgbClr val="FFC000"/>
                </a:solidFill>
              </a:rPr>
              <a:t>4% пушача је повећало број цигарета</a:t>
            </a:r>
          </a:p>
          <a:p>
            <a:endParaRPr lang="ru-RU" sz="2800" b="1" dirty="0"/>
          </a:p>
          <a:p>
            <a:r>
              <a:rPr lang="ru-RU" sz="2800" b="1" dirty="0"/>
              <a:t>4%  је смањило број попушених цигарета</a:t>
            </a:r>
          </a:p>
          <a:p>
            <a:r>
              <a:rPr lang="ru-RU" sz="2800" b="1" dirty="0"/>
              <a:t>Само 1% пушача престало је да пуши </a:t>
            </a:r>
          </a:p>
          <a:p>
            <a:endParaRPr lang="en-US" b="1" dirty="0"/>
          </a:p>
        </p:txBody>
      </p:sp>
      <p:sp>
        <p:nvSpPr>
          <p:cNvPr id="5" name="Rectangle 4"/>
          <p:cNvSpPr/>
          <p:nvPr/>
        </p:nvSpPr>
        <p:spPr>
          <a:xfrm>
            <a:off x="395536" y="6361583"/>
            <a:ext cx="698477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Резултати истраживања Канцеларије за превенцију пушења из 2020. године</a:t>
            </a: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5225019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0">
        <p:cover/>
      </p:transition>
    </mc:Choice>
    <mc:Fallback>
      <p:transition spd="slow" advClick="0" advTm="20000">
        <p:cover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228600" lvl="0" indent="-228600" algn="r">
              <a:spcBef>
                <a:spcPts val="1000"/>
              </a:spcBef>
            </a:pPr>
            <a:r>
              <a:rPr lang="ru-RU" sz="2800" dirty="0">
                <a:solidFill>
                  <a:prstClr val="white"/>
                </a:solidFill>
                <a:latin typeface="Calibri"/>
                <a:ea typeface="+mn-ea"/>
                <a:cs typeface="+mn-cs"/>
              </a:rPr>
              <a:t/>
            </a:r>
            <a:br>
              <a:rPr lang="ru-RU" sz="2800" dirty="0">
                <a:solidFill>
                  <a:prstClr val="white"/>
                </a:solidFill>
                <a:latin typeface="Calibri"/>
                <a:ea typeface="+mn-ea"/>
                <a:cs typeface="+mn-cs"/>
              </a:rPr>
            </a:br>
            <a:r>
              <a:rPr lang="sr-Cyrl-RS" sz="6000" dirty="0" smtClean="0">
                <a:solidFill>
                  <a:srgbClr val="FFC000"/>
                </a:solidFill>
              </a:rPr>
              <a:t> </a:t>
            </a:r>
            <a:r>
              <a:rPr lang="sr-Latn-RS" sz="6000" dirty="0" smtClean="0">
                <a:solidFill>
                  <a:srgbClr val="FFC000"/>
                </a:solidFill>
              </a:rPr>
              <a:t>COVID-19</a:t>
            </a:r>
            <a:r>
              <a:rPr lang="sr-Cyrl-RS" sz="6000" dirty="0" smtClean="0">
                <a:solidFill>
                  <a:srgbClr val="FFC000"/>
                </a:solidFill>
              </a:rPr>
              <a:t/>
            </a:r>
            <a:br>
              <a:rPr lang="sr-Cyrl-RS" sz="6000" dirty="0" smtClean="0">
                <a:solidFill>
                  <a:srgbClr val="FFC000"/>
                </a:solidFill>
              </a:rPr>
            </a:br>
            <a:r>
              <a:rPr lang="sr-Cyrl-RS" sz="6000" dirty="0" smtClean="0">
                <a:solidFill>
                  <a:srgbClr val="FFC000"/>
                </a:solidFill>
              </a:rPr>
              <a:t>претња, али и мотив!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322119" y="2370018"/>
            <a:ext cx="9195955" cy="2795659"/>
          </a:xfrm>
          <a:prstGeom prst="roundRect">
            <a:avLst/>
          </a:prstGeom>
          <a:solidFill>
            <a:schemeClr val="accent2"/>
          </a:solidFill>
        </p:spPr>
        <p:txBody>
          <a:bodyPr wrap="square">
            <a:spAutoFit/>
          </a:bodyPr>
          <a:lstStyle/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ru-RU" sz="3200" b="1" u="sng" dirty="0">
                <a:solidFill>
                  <a:prstClr val="white"/>
                </a:solidFill>
              </a:rPr>
              <a:t>Престанак пушења</a:t>
            </a:r>
            <a:r>
              <a:rPr lang="ru-RU" sz="3200" b="1" dirty="0">
                <a:solidFill>
                  <a:prstClr val="white"/>
                </a:solidFill>
              </a:rPr>
              <a:t> </a:t>
            </a:r>
            <a:r>
              <a:rPr lang="ru-RU" sz="3200" b="1" dirty="0" smtClean="0">
                <a:solidFill>
                  <a:prstClr val="white"/>
                </a:solidFill>
              </a:rPr>
              <a:t>– веома важан потез који:</a:t>
            </a:r>
            <a:endParaRPr lang="ru-RU" sz="3200" b="1" dirty="0">
              <a:solidFill>
                <a:prstClr val="white"/>
              </a:solidFill>
            </a:endParaRPr>
          </a:p>
          <a:p>
            <a:pPr lvl="0">
              <a:lnSpc>
                <a:spcPct val="90000"/>
              </a:lnSpc>
              <a:spcBef>
                <a:spcPts val="1000"/>
              </a:spcBef>
            </a:pPr>
            <a:endParaRPr lang="ru-RU" sz="3200" b="1" dirty="0">
              <a:solidFill>
                <a:prstClr val="white"/>
              </a:solidFill>
            </a:endParaRP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ru-RU" sz="2800" b="1" dirty="0" smtClean="0">
                <a:solidFill>
                  <a:prstClr val="white"/>
                </a:solidFill>
              </a:rPr>
              <a:t>Побољшава шансе да се избегне заражавање и добијање тежих форми COVID-19</a:t>
            </a:r>
            <a:endParaRPr lang="ru-RU" sz="2800" b="1" dirty="0">
              <a:solidFill>
                <a:prstClr val="white"/>
              </a:solidFill>
            </a:endParaRP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ru-RU" sz="2800" b="1" dirty="0" smtClean="0">
                <a:solidFill>
                  <a:prstClr val="white"/>
                </a:solidFill>
              </a:rPr>
              <a:t>Благотворно делује на целокупно здравље</a:t>
            </a:r>
            <a:endParaRPr lang="ru-RU" sz="2800" b="1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29331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0">
        <p:cover/>
      </p:transition>
    </mc:Choice>
    <mc:Fallback>
      <p:transition spd="slow" advClick="0" advTm="20000">
        <p:cover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537" y="1880755"/>
            <a:ext cx="9871363" cy="2712027"/>
          </a:xfrm>
          <a:prstGeom prst="roundRect">
            <a:avLst/>
          </a:prstGeom>
          <a:solidFill>
            <a:schemeClr val="accent2"/>
          </a:solidFill>
        </p:spPr>
        <p:txBody>
          <a:bodyPr>
            <a:noAutofit/>
          </a:bodyPr>
          <a:lstStyle/>
          <a:p>
            <a:pPr algn="ctr"/>
            <a:r>
              <a:rPr lang="sr-Cyrl-RS" sz="4400" dirty="0" smtClean="0">
                <a:solidFill>
                  <a:schemeClr val="bg1"/>
                </a:solidFill>
              </a:rPr>
              <a:t>ЗДРАВИ ДАНИ СЕ БРОЈЕ</a:t>
            </a:r>
            <a:br>
              <a:rPr lang="sr-Cyrl-RS" sz="4400" dirty="0" smtClean="0">
                <a:solidFill>
                  <a:schemeClr val="bg1"/>
                </a:solidFill>
              </a:rPr>
            </a:br>
            <a:r>
              <a:rPr lang="sr-Cyrl-RS" sz="4400" dirty="0" smtClean="0">
                <a:solidFill>
                  <a:schemeClr val="bg1"/>
                </a:solidFill>
              </a:rPr>
              <a:t>НЕПОПУШЕНИМ  ЦИГАРЕТАМА!</a:t>
            </a:r>
            <a:br>
              <a:rPr lang="sr-Cyrl-RS" sz="4400" dirty="0" smtClean="0">
                <a:solidFill>
                  <a:schemeClr val="bg1"/>
                </a:solidFill>
              </a:rPr>
            </a:br>
            <a:r>
              <a:rPr lang="sr-Cyrl-RS" sz="4400" dirty="0" smtClean="0">
                <a:solidFill>
                  <a:schemeClr val="bg1"/>
                </a:solidFill>
              </a:rPr>
              <a:t/>
            </a:r>
            <a:br>
              <a:rPr lang="sr-Cyrl-RS" sz="4400" dirty="0" smtClean="0">
                <a:solidFill>
                  <a:schemeClr val="bg1"/>
                </a:solidFill>
              </a:rPr>
            </a:br>
            <a:r>
              <a:rPr lang="sr-Cyrl-RS" sz="4400" dirty="0" smtClean="0">
                <a:solidFill>
                  <a:schemeClr val="bg1"/>
                </a:solidFill>
              </a:rPr>
              <a:t>НЕКА ДАНАС БУДЕ ЈЕДАН ТАКАВ ДАН!</a:t>
            </a:r>
            <a:endParaRPr lang="en-US" sz="4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46245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0">
        <p:cover/>
      </p:transition>
    </mc:Choice>
    <mc:Fallback>
      <p:transition spd="slow" advClick="0" advTm="20000">
        <p:cover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378</TotalTime>
  <Words>303</Words>
  <Application>Microsoft Office PowerPoint</Application>
  <PresentationFormat>Custom</PresentationFormat>
  <Paragraphs>46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Дувански дим</vt:lpstr>
      <vt:lpstr>Свет у никотинском облаку</vt:lpstr>
      <vt:lpstr>Србија - у неславном врху</vt:lpstr>
      <vt:lpstr>Пушење и COVID-19</vt:lpstr>
      <vt:lpstr>На жалост...</vt:lpstr>
      <vt:lpstr>  COVID-19 претња, али и мотив!</vt:lpstr>
      <vt:lpstr>ЗДРАВИ ДАНИ СЕ БРОЈЕ НЕПОПУШЕНИМ  ЦИГАРЕТАМА!  НЕКА ДАНАС БУДЕ ЈЕДАН ТАКАВ ДАН!</vt:lpstr>
    </vt:vector>
  </TitlesOfParts>
  <Company>HP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Zoran Miric</dc:creator>
  <cp:lastModifiedBy>Andjelka Brkovic</cp:lastModifiedBy>
  <cp:revision>24</cp:revision>
  <dcterms:created xsi:type="dcterms:W3CDTF">2022-01-21T07:17:49Z</dcterms:created>
  <dcterms:modified xsi:type="dcterms:W3CDTF">2022-01-24T12:05:07Z</dcterms:modified>
</cp:coreProperties>
</file>